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787" r:id="rId2"/>
  </p:sldMasterIdLst>
  <p:notesMasterIdLst>
    <p:notesMasterId r:id="rId44"/>
  </p:notesMasterIdLst>
  <p:handoutMasterIdLst>
    <p:handoutMasterId r:id="rId45"/>
  </p:handoutMasterIdLst>
  <p:sldIdLst>
    <p:sldId id="1373" r:id="rId3"/>
    <p:sldId id="1322" r:id="rId4"/>
    <p:sldId id="1329" r:id="rId5"/>
    <p:sldId id="1375" r:id="rId6"/>
    <p:sldId id="1330" r:id="rId7"/>
    <p:sldId id="1374" r:id="rId8"/>
    <p:sldId id="1338" r:id="rId9"/>
    <p:sldId id="1340" r:id="rId10"/>
    <p:sldId id="1341" r:id="rId11"/>
    <p:sldId id="1334" r:id="rId12"/>
    <p:sldId id="1335" r:id="rId13"/>
    <p:sldId id="1336" r:id="rId14"/>
    <p:sldId id="1378" r:id="rId15"/>
    <p:sldId id="1347" r:id="rId16"/>
    <p:sldId id="1343" r:id="rId17"/>
    <p:sldId id="1344" r:id="rId18"/>
    <p:sldId id="1345" r:id="rId19"/>
    <p:sldId id="1348" r:id="rId20"/>
    <p:sldId id="1346" r:id="rId21"/>
    <p:sldId id="1362" r:id="rId22"/>
    <p:sldId id="1379" r:id="rId23"/>
    <p:sldId id="1382" r:id="rId24"/>
    <p:sldId id="1383" r:id="rId25"/>
    <p:sldId id="1384" r:id="rId26"/>
    <p:sldId id="1385" r:id="rId27"/>
    <p:sldId id="1351" r:id="rId28"/>
    <p:sldId id="1353" r:id="rId29"/>
    <p:sldId id="1354" r:id="rId30"/>
    <p:sldId id="1355" r:id="rId31"/>
    <p:sldId id="1356" r:id="rId32"/>
    <p:sldId id="1363" r:id="rId33"/>
    <p:sldId id="1386" r:id="rId34"/>
    <p:sldId id="1381" r:id="rId35"/>
    <p:sldId id="1365" r:id="rId36"/>
    <p:sldId id="1366" r:id="rId37"/>
    <p:sldId id="1367" r:id="rId38"/>
    <p:sldId id="1368" r:id="rId39"/>
    <p:sldId id="1376" r:id="rId40"/>
    <p:sldId id="1377" r:id="rId41"/>
    <p:sldId id="1371" r:id="rId42"/>
    <p:sldId id="1380" r:id="rId4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126">
          <p15:clr>
            <a:srgbClr val="A4A3A4"/>
          </p15:clr>
        </p15:guide>
        <p15:guide id="2" orient="horz" pos="503">
          <p15:clr>
            <a:srgbClr val="A4A3A4"/>
          </p15:clr>
        </p15:guide>
        <p15:guide id="3" pos="7463">
          <p15:clr>
            <a:srgbClr val="A4A3A4"/>
          </p15:clr>
        </p15:guide>
        <p15:guide id="4" pos="14284">
          <p15:clr>
            <a:srgbClr val="A4A3A4"/>
          </p15:clr>
        </p15:guide>
        <p15:guide id="5" pos="10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Wright" initials="HW" lastIdx="2" clrIdx="0"/>
  <p:cmAuthor id="71" name="Microsoft Office User" initials="Office [16]" lastIdx="1" clrIdx="71">
    <p:extLst/>
  </p:cmAuthor>
  <p:cmAuthor id="1" name="Lisa Alschuler" initials="LA" lastIdx="1" clrIdx="1">
    <p:extLst/>
  </p:cmAuthor>
  <p:cmAuthor id="72" name="Microsoft Office User" initials="Office [17]" lastIdx="1" clrIdx="72">
    <p:extLst/>
  </p:cmAuthor>
  <p:cmAuthor id="2" name="Lisa Alschuler" initials="LA [2]" lastIdx="1" clrIdx="2">
    <p:extLst/>
  </p:cmAuthor>
  <p:cmAuthor id="73" name="Microsoft Office User" initials="Office [18]" lastIdx="1" clrIdx="73">
    <p:extLst/>
  </p:cmAuthor>
  <p:cmAuthor id="3" name="Lisa Alschuler" initials="LA [3]" lastIdx="1" clrIdx="3">
    <p:extLst/>
  </p:cmAuthor>
  <p:cmAuthor id="74" name="Microsoft Office User" initials="Office [19]" lastIdx="1" clrIdx="74">
    <p:extLst/>
  </p:cmAuthor>
  <p:cmAuthor id="4" name="Lisa Alschuler" initials="LA [4]" lastIdx="1" clrIdx="4">
    <p:extLst/>
  </p:cmAuthor>
  <p:cmAuthor id="75" name="Microsoft Office User" initials="Office [20]" lastIdx="1" clrIdx="75">
    <p:extLst/>
  </p:cmAuthor>
  <p:cmAuthor id="5" name="Lisa Alschuler" initials="LA [5]" lastIdx="1" clrIdx="5">
    <p:extLst/>
  </p:cmAuthor>
  <p:cmAuthor id="76" name="Microsoft Office User" initials="Office [21]" lastIdx="1" clrIdx="76">
    <p:extLst/>
  </p:cmAuthor>
  <p:cmAuthor id="6" name="Lisa Alschuler" initials="LA [6]" lastIdx="1" clrIdx="6">
    <p:extLst/>
  </p:cmAuthor>
  <p:cmAuthor id="77" name="Microsoft Office User" initials="Office [22]" lastIdx="1" clrIdx="77">
    <p:extLst/>
  </p:cmAuthor>
  <p:cmAuthor id="7" name="Lisa Alschuler" initials="LA [7]" lastIdx="1" clrIdx="7">
    <p:extLst/>
  </p:cmAuthor>
  <p:cmAuthor id="78" name="Microsoft Office User" initials="Office [23]" lastIdx="1" clrIdx="78">
    <p:extLst/>
  </p:cmAuthor>
  <p:cmAuthor id="8" name="Lisa Alschuler" initials="LA [8]" lastIdx="1" clrIdx="8">
    <p:extLst/>
  </p:cmAuthor>
  <p:cmAuthor id="79" name="Microsoft Office User" initials="Office [24]" lastIdx="1" clrIdx="79">
    <p:extLst/>
  </p:cmAuthor>
  <p:cmAuthor id="9" name="Lisa Alschuler" initials="LA [9]" lastIdx="1" clrIdx="9">
    <p:extLst/>
  </p:cmAuthor>
  <p:cmAuthor id="80" name="Microsoft Office User" initials="Office [25]" lastIdx="1" clrIdx="80">
    <p:extLst/>
  </p:cmAuthor>
  <p:cmAuthor id="10" name="Lisa Alschuler" initials="LA [10]" lastIdx="1" clrIdx="10">
    <p:extLst/>
  </p:cmAuthor>
  <p:cmAuthor id="81" name="Microsoft Office User" initials="Office [26]" lastIdx="1" clrIdx="81">
    <p:extLst/>
  </p:cmAuthor>
  <p:cmAuthor id="11" name="Lisa Alschuler" initials="LA [11]" lastIdx="1" clrIdx="11">
    <p:extLst/>
  </p:cmAuthor>
  <p:cmAuthor id="82" name="Microsoft Office User" initials="Office [27]" lastIdx="1" clrIdx="82">
    <p:extLst/>
  </p:cmAuthor>
  <p:cmAuthor id="12" name="Lisa Alschuler" initials="LA [12]" lastIdx="1" clrIdx="12">
    <p:extLst/>
  </p:cmAuthor>
  <p:cmAuthor id="83" name="Microsoft Office User" initials="Office [28]" lastIdx="1" clrIdx="83">
    <p:extLst/>
  </p:cmAuthor>
  <p:cmAuthor id="13" name="Lisa Alschuler" initials="LA [13]" lastIdx="1" clrIdx="13">
    <p:extLst/>
  </p:cmAuthor>
  <p:cmAuthor id="84" name="Microsoft Office User" initials="Office [29]" lastIdx="1" clrIdx="84">
    <p:extLst/>
  </p:cmAuthor>
  <p:cmAuthor id="14" name="Lisa Alschuler" initials="LA [14]" lastIdx="1" clrIdx="14">
    <p:extLst/>
  </p:cmAuthor>
  <p:cmAuthor id="85" name="Microsoft Office User" initials="Office [30]" lastIdx="1" clrIdx="85">
    <p:extLst/>
  </p:cmAuthor>
  <p:cmAuthor id="86" name="Microsoft Office User" initials="Office [31]" lastIdx="1" clrIdx="86">
    <p:extLst/>
  </p:cmAuthor>
  <p:cmAuthor id="15" name="Lisa Alschuler" initials="LA [15]" lastIdx="1" clrIdx="15">
    <p:extLst/>
  </p:cmAuthor>
  <p:cmAuthor id="87" name="Microsoft Office User" initials="Office [32]" lastIdx="1" clrIdx="87">
    <p:extLst/>
  </p:cmAuthor>
  <p:cmAuthor id="16" name="Lisa Alschuler" initials="LA [16]" lastIdx="1" clrIdx="16">
    <p:extLst/>
  </p:cmAuthor>
  <p:cmAuthor id="17" name="Lisa Alschuler" initials="LA [17]" lastIdx="1" clrIdx="17">
    <p:extLst/>
  </p:cmAuthor>
  <p:cmAuthor id="18" name="Lisa Alschuler" initials="LA [18]" lastIdx="1" clrIdx="18">
    <p:extLst/>
  </p:cmAuthor>
  <p:cmAuthor id="19" name="Lisa Alschuler" initials="LA [19]" lastIdx="1" clrIdx="19">
    <p:extLst/>
  </p:cmAuthor>
  <p:cmAuthor id="20" name="Lisa Alschuler" initials="LA [20]" lastIdx="1" clrIdx="20">
    <p:extLst/>
  </p:cmAuthor>
  <p:cmAuthor id="21" name="Lisa Alschuler" initials="LA [21]" lastIdx="1" clrIdx="21">
    <p:extLst/>
  </p:cmAuthor>
  <p:cmAuthor id="22" name="Lisa Alschuler" initials="LA [22]" lastIdx="1" clrIdx="22">
    <p:extLst/>
  </p:cmAuthor>
  <p:cmAuthor id="23" name="Lisa Alschuler" initials="LA [23]" lastIdx="1" clrIdx="23">
    <p:extLst/>
  </p:cmAuthor>
  <p:cmAuthor id="24" name="Lisa Alschuler" initials="LA [24]" lastIdx="1" clrIdx="24">
    <p:extLst/>
  </p:cmAuthor>
  <p:cmAuthor id="25" name="Lisa Alschuler" initials="LA [25]" lastIdx="1" clrIdx="25">
    <p:extLst/>
  </p:cmAuthor>
  <p:cmAuthor id="26" name="Lisa Alschuler" initials="LA [26]" lastIdx="1" clrIdx="26">
    <p:extLst/>
  </p:cmAuthor>
  <p:cmAuthor id="27" name="Lisa Alschuler" initials="LA [27]" lastIdx="1" clrIdx="27">
    <p:extLst/>
  </p:cmAuthor>
  <p:cmAuthor id="28" name="Lisa Alschuler" initials="LA [28]" lastIdx="1" clrIdx="28">
    <p:extLst/>
  </p:cmAuthor>
  <p:cmAuthor id="29" name="Lisa Alschuler" initials="LA [29]" lastIdx="1" clrIdx="29">
    <p:extLst/>
  </p:cmAuthor>
  <p:cmAuthor id="30" name="Lisa Alschuler" initials="LA [30]" lastIdx="1" clrIdx="30">
    <p:extLst/>
  </p:cmAuthor>
  <p:cmAuthor id="31" name="Lisa Alschuler" initials="LA [31]" lastIdx="1" clrIdx="31">
    <p:extLst/>
  </p:cmAuthor>
  <p:cmAuthor id="32" name="Lisa Alschuler" initials="LA [32]" lastIdx="1" clrIdx="32">
    <p:extLst/>
  </p:cmAuthor>
  <p:cmAuthor id="33" name="Lisa Alschuler" initials="LA [33]" lastIdx="1" clrIdx="33">
    <p:extLst/>
  </p:cmAuthor>
  <p:cmAuthor id="34" name="Lisa Alschuler" initials="LA [34]" lastIdx="1" clrIdx="34">
    <p:extLst/>
  </p:cmAuthor>
  <p:cmAuthor id="35" name="Lisa Alschuler" initials="LA [35]" lastIdx="1" clrIdx="35">
    <p:extLst/>
  </p:cmAuthor>
  <p:cmAuthor id="36" name="Lisa Alschuler" initials="LA [36]" lastIdx="1" clrIdx="36">
    <p:extLst/>
  </p:cmAuthor>
  <p:cmAuthor id="37" name="Lisa Alschuler" initials="LA [37]" lastIdx="1" clrIdx="37">
    <p:extLst/>
  </p:cmAuthor>
  <p:cmAuthor id="38" name="Lisa Alschuler" initials="LA [38]" lastIdx="1" clrIdx="38">
    <p:extLst/>
  </p:cmAuthor>
  <p:cmAuthor id="39" name="Lisa Alschuler" initials="LA [39]" lastIdx="1" clrIdx="39">
    <p:extLst/>
  </p:cmAuthor>
  <p:cmAuthor id="40" name="Lisa Alschuler" initials="LA [40]" lastIdx="1" clrIdx="40">
    <p:extLst/>
  </p:cmAuthor>
  <p:cmAuthor id="41" name="Lisa Alschuler" initials="LA [41]" lastIdx="1" clrIdx="41">
    <p:extLst/>
  </p:cmAuthor>
  <p:cmAuthor id="42" name="Lisa Alschuler" initials="LA [42]" lastIdx="1" clrIdx="42">
    <p:extLst/>
  </p:cmAuthor>
  <p:cmAuthor id="43" name="Lisa Alschuler" initials="LA [43]" lastIdx="1" clrIdx="43">
    <p:extLst/>
  </p:cmAuthor>
  <p:cmAuthor id="44" name="Lisa Alschuler" initials="LA [44]" lastIdx="1" clrIdx="44">
    <p:extLst/>
  </p:cmAuthor>
  <p:cmAuthor id="45" name="Lisa Alschuler" initials="LA [45]" lastIdx="1" clrIdx="45">
    <p:extLst/>
  </p:cmAuthor>
  <p:cmAuthor id="46" name="Lisa Alschuler" initials="LA [46]" lastIdx="1" clrIdx="46">
    <p:extLst/>
  </p:cmAuthor>
  <p:cmAuthor id="47" name="Lisa Alschuler" initials="LA [47]" lastIdx="1" clrIdx="47">
    <p:extLst/>
  </p:cmAuthor>
  <p:cmAuthor id="48" name="Lisa Alschuler" initials="LA [48]" lastIdx="1" clrIdx="48">
    <p:extLst/>
  </p:cmAuthor>
  <p:cmAuthor id="49" name="Lisa Alschuler" initials="LA [49]" lastIdx="1" clrIdx="49">
    <p:extLst/>
  </p:cmAuthor>
  <p:cmAuthor id="50" name="Lisa Alschuler" initials="LA [50]" lastIdx="1" clrIdx="50">
    <p:extLst/>
  </p:cmAuthor>
  <p:cmAuthor id="51" name="Lisa Alschuler" initials="LA [51]" lastIdx="1" clrIdx="51">
    <p:extLst/>
  </p:cmAuthor>
  <p:cmAuthor id="52" name="Lisa Alschuler" initials="LA [52]" lastIdx="1" clrIdx="52">
    <p:extLst/>
  </p:cmAuthor>
  <p:cmAuthor id="53" name="Lisa Alschuler" initials="LA [53]" lastIdx="1" clrIdx="53">
    <p:extLst/>
  </p:cmAuthor>
  <p:cmAuthor id="54" name="Lisa Alschuler" initials="LA [54]" lastIdx="1" clrIdx="54">
    <p:extLst/>
  </p:cmAuthor>
  <p:cmAuthor id="55" name="Lisa Alschuler" initials="LA [55]" lastIdx="1" clrIdx="55">
    <p:extLst/>
  </p:cmAuthor>
  <p:cmAuthor id="56" name="Microsoft Office User" initials="Office" lastIdx="28" clrIdx="56">
    <p:extLst/>
  </p:cmAuthor>
  <p:cmAuthor id="57" name="Microsoft Office User" initials="Office [2]" lastIdx="1" clrIdx="57">
    <p:extLst/>
  </p:cmAuthor>
  <p:cmAuthor id="58" name="Microsoft Office User" initials="Office [3]" lastIdx="1" clrIdx="58">
    <p:extLst/>
  </p:cmAuthor>
  <p:cmAuthor id="59" name="Microsoft Office User" initials="Office [4]" lastIdx="1" clrIdx="59">
    <p:extLst/>
  </p:cmAuthor>
  <p:cmAuthor id="60" name="Microsoft Office User" initials="Office [5]" lastIdx="1" clrIdx="60">
    <p:extLst/>
  </p:cmAuthor>
  <p:cmAuthor id="61" name="Microsoft Office User" initials="Office [6]" lastIdx="1" clrIdx="61">
    <p:extLst/>
  </p:cmAuthor>
  <p:cmAuthor id="62" name="Microsoft Office User" initials="Office [7]" lastIdx="1" clrIdx="62">
    <p:extLst/>
  </p:cmAuthor>
  <p:cmAuthor id="63" name="Microsoft Office User" initials="Office [8]" lastIdx="1" clrIdx="63">
    <p:extLst/>
  </p:cmAuthor>
  <p:cmAuthor id="64" name="Microsoft Office User" initials="Office [9]" lastIdx="1" clrIdx="64">
    <p:extLst/>
  </p:cmAuthor>
  <p:cmAuthor id="65" name="Microsoft Office User" initials="Office [10]" lastIdx="1" clrIdx="65">
    <p:extLst/>
  </p:cmAuthor>
  <p:cmAuthor id="66" name="Microsoft Office User" initials="Office [11]" lastIdx="1" clrIdx="66">
    <p:extLst/>
  </p:cmAuthor>
  <p:cmAuthor id="67" name="Microsoft Office User" initials="Office [12]" lastIdx="1" clrIdx="67">
    <p:extLst/>
  </p:cmAuthor>
  <p:cmAuthor id="68" name="Microsoft Office User" initials="Office [13]" lastIdx="1" clrIdx="68">
    <p:extLst/>
  </p:cmAuthor>
  <p:cmAuthor id="69" name="Microsoft Office User" initials="Office [14]" lastIdx="1" clrIdx="69">
    <p:extLst/>
  </p:cmAuthor>
  <p:cmAuthor id="70" name="Microsoft Office User" initials="Office [15]" lastIdx="1" clrIdx="7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807"/>
    <a:srgbClr val="AC9D94"/>
    <a:srgbClr val="D6BF00"/>
    <a:srgbClr val="9DBBBC"/>
    <a:srgbClr val="FF8811"/>
    <a:srgbClr val="FF7800"/>
    <a:srgbClr val="4DB92C"/>
    <a:srgbClr val="14D5FF"/>
    <a:srgbClr val="706D6D"/>
    <a:srgbClr val="EC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1" autoAdjust="0"/>
    <p:restoredTop sz="81488" autoAdjust="0"/>
  </p:normalViewPr>
  <p:slideViewPr>
    <p:cSldViewPr snapToGrid="0" snapToObjects="1">
      <p:cViewPr>
        <p:scale>
          <a:sx n="41" d="100"/>
          <a:sy n="41" d="100"/>
        </p:scale>
        <p:origin x="-848" y="-112"/>
      </p:cViewPr>
      <p:guideLst>
        <p:guide orient="horz" pos="8126"/>
        <p:guide orient="horz" pos="503"/>
        <p:guide pos="7463"/>
        <p:guide pos="14284"/>
        <p:guide pos="1073"/>
      </p:guideLst>
    </p:cSldViewPr>
  </p:slideViewPr>
  <p:outlineViewPr>
    <p:cViewPr>
      <p:scale>
        <a:sx n="33" d="100"/>
        <a:sy n="33" d="100"/>
      </p:scale>
      <p:origin x="0" y="-67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3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0B930-2840-274E-BDA1-481DA793A93F}" type="datetimeFigureOut">
              <a:t>12/6/17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2BBE0-422E-9444-969E-B251DCE2DA1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7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913933" TargetMode="External"/><Relationship Id="rId4" Type="http://schemas.openxmlformats.org/officeDocument/2006/relationships/hyperlink" Target="https://www.ncbi.nlm.nih.gov/pubmed/?term=Zick%20SM%5BAuthor%5D&amp;cauthor=true&amp;cauthor_uid=27913933" TargetMode="External"/><Relationship Id="rId5" Type="http://schemas.openxmlformats.org/officeDocument/2006/relationships/hyperlink" Target="https://www.ncbi.nlm.nih.gov/pubmed/?term=Colacino%20J%5BAuthor%5D&amp;cauthor=true&amp;cauthor_uid=27913933" TargetMode="External"/><Relationship Id="rId6" Type="http://schemas.openxmlformats.org/officeDocument/2006/relationships/hyperlink" Target="https://www.ncbi.nlm.nih.gov/pubmed/?term=Cornellier%20M%5BAuthor%5D&amp;cauthor=true&amp;cauthor_uid=27913933" TargetMode="External"/><Relationship Id="rId7" Type="http://schemas.openxmlformats.org/officeDocument/2006/relationships/hyperlink" Target="https://www.ncbi.nlm.nih.gov/pubmed/?term=Khabir%20T%5BAuthor%5D&amp;cauthor=true&amp;cauthor_uid=27913933" TargetMode="External"/><Relationship Id="rId8" Type="http://schemas.openxmlformats.org/officeDocument/2006/relationships/hyperlink" Target="https://www.ncbi.nlm.nih.gov/pubmed/?term=Surnow%20K%5BAuthor%5D&amp;cauthor=true&amp;cauthor_uid=27913933" TargetMode="External"/><Relationship Id="rId9" Type="http://schemas.openxmlformats.org/officeDocument/2006/relationships/hyperlink" Target="https://www.ncbi.nlm.nih.gov/pubmed/?term=Djuric%20Z%5BAuthor%5D&amp;cauthor=true&amp;cauthor_uid=2791393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11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7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00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5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4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9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16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2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1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0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000" dirty="0"/>
              <a:t>Misconceptions about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Common misconception is that complementary medicine is not evidence-based.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Over several decades there has been exponential growth in science and clinical research.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Integrative oncology is supported by evidence and most importantly, by very real benefits achieved by those living with cancer.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000" dirty="0"/>
          </a:p>
          <a:p>
            <a:r>
              <a:rPr lang="en-CA" sz="1000" dirty="0"/>
              <a:t>Research Limitations and Opportunities</a:t>
            </a:r>
            <a:br>
              <a:rPr lang="en-CA" sz="1000" dirty="0"/>
            </a:br>
            <a:endParaRPr lang="en-CA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Available research funding is limited by non-patentable nature, and the more prevalent (pharmaceutical?) agenda of treatment of disease rather than prevention.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Most research is done on single agents for specific clinical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Reality is that practice, particularly Naturopathic, is not </a:t>
            </a:r>
            <a:r>
              <a:rPr lang="en-CA" sz="1000" dirty="0" err="1"/>
              <a:t>monotherapeutic</a:t>
            </a:r>
            <a:r>
              <a:rPr lang="en-CA" sz="1000" dirty="0"/>
              <a:t> but holistic.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Need more observational research and pragmatic, real world clinical trials.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Need whole systems practice research to evaluate real world application of Naturopathic oncology.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3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67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000" u="sng" dirty="0">
                <a:latin typeface="Lato" panose="020F0502020204030203" pitchFamily="34" charset="0"/>
              </a:rPr>
              <a:t>Additional Anxiety support</a:t>
            </a:r>
            <a:r>
              <a:rPr lang="en-CA" sz="1000" dirty="0">
                <a:latin typeface="Lato" panose="020F0502020204030203" pitchFamily="34" charset="0"/>
              </a:rPr>
              <a:t>:  Kasper S, </a:t>
            </a:r>
            <a:r>
              <a:rPr lang="en-CA" sz="1000" dirty="0" err="1">
                <a:latin typeface="Lato" panose="020F0502020204030203" pitchFamily="34" charset="0"/>
              </a:rPr>
              <a:t>Gastpar</a:t>
            </a:r>
            <a:r>
              <a:rPr lang="en-CA" sz="1000" dirty="0">
                <a:latin typeface="Lato" panose="020F0502020204030203" pitchFamily="34" charset="0"/>
              </a:rPr>
              <a:t> M, Muller WE, et al. Lavender oil preparation </a:t>
            </a:r>
            <a:r>
              <a:rPr lang="en-CA" sz="1000" dirty="0" err="1">
                <a:latin typeface="Lato" panose="020F0502020204030203" pitchFamily="34" charset="0"/>
              </a:rPr>
              <a:t>Silexan</a:t>
            </a:r>
            <a:r>
              <a:rPr lang="en-CA" sz="1000" dirty="0">
                <a:latin typeface="Lato" panose="020F0502020204030203" pitchFamily="34" charset="0"/>
              </a:rPr>
              <a:t> is effective in generalized anxiety disorder. A randomized, double-blind comparison to placebo and paroxetine.  </a:t>
            </a:r>
            <a:r>
              <a:rPr lang="en-CA" sz="1000" dirty="0" err="1">
                <a:latin typeface="Lato" panose="020F0502020204030203" pitchFamily="34" charset="0"/>
              </a:rPr>
              <a:t>Int</a:t>
            </a:r>
            <a:r>
              <a:rPr lang="en-CA" sz="1000" dirty="0">
                <a:latin typeface="Lato" panose="020F0502020204030203" pitchFamily="34" charset="0"/>
              </a:rPr>
              <a:t> J </a:t>
            </a:r>
            <a:r>
              <a:rPr lang="en-CA" sz="1000" dirty="0" err="1">
                <a:latin typeface="Lato" panose="020F0502020204030203" pitchFamily="34" charset="0"/>
              </a:rPr>
              <a:t>Neuropsychopharmacol</a:t>
            </a:r>
            <a:r>
              <a:rPr lang="en-CA" sz="1000" dirty="0">
                <a:latin typeface="Lato" panose="020F0502020204030203" pitchFamily="34" charset="0"/>
              </a:rPr>
              <a:t>. 2014; 17(6): 859-69. </a:t>
            </a:r>
          </a:p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25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dirty="0"/>
              <a:t>Nutrition improving QoL by reducing fatigue</a:t>
            </a:r>
            <a:br>
              <a:rPr lang="en-CA" sz="900" dirty="0"/>
            </a:br>
            <a:endParaRPr lang="en-CA" sz="900" dirty="0"/>
          </a:p>
          <a:p>
            <a:r>
              <a:rPr lang="en-CA" sz="900" dirty="0"/>
              <a:t>Diet is very much in line with Mediterranean diet</a:t>
            </a:r>
          </a:p>
          <a:p>
            <a:endParaRPr lang="en-CA" sz="900" dirty="0"/>
          </a:p>
          <a:p>
            <a:r>
              <a:rPr lang="en-CA" sz="900" b="1" dirty="0"/>
              <a:t>Rationale for including this: </a:t>
            </a:r>
            <a:r>
              <a:rPr lang="en-CA" sz="900" dirty="0"/>
              <a:t>There is LOTS of research on nutrition for decreasing risk of disease (including cancer, CVD, diabetes, obesity, </a:t>
            </a:r>
            <a:r>
              <a:rPr lang="en-CA" sz="900" dirty="0" err="1"/>
              <a:t>etc</a:t>
            </a:r>
            <a:r>
              <a:rPr lang="en-CA" sz="900" dirty="0"/>
              <a:t>), but this is interesting as it shows how Nutrition also impacts QOL AND can make a difference with a short-term intervention. </a:t>
            </a:r>
          </a:p>
          <a:p>
            <a:endParaRPr lang="en-CA" sz="900" dirty="0"/>
          </a:p>
          <a:p>
            <a:r>
              <a:rPr lang="en-CA" sz="900" dirty="0"/>
              <a:t>Fatigue-reduction diet focused on </a:t>
            </a:r>
            <a:r>
              <a:rPr lang="en-CA" sz="900" b="1" dirty="0"/>
              <a:t>fruit, vegetables, whole grains, omega-3 fatty acid-rich foods.</a:t>
            </a:r>
          </a:p>
          <a:p>
            <a:endParaRPr lang="en-CA" sz="900" b="1" dirty="0"/>
          </a:p>
          <a:p>
            <a:r>
              <a:rPr lang="en-CA" sz="900" b="1" dirty="0"/>
              <a:t>Both</a:t>
            </a:r>
            <a:r>
              <a:rPr lang="en-CA" sz="900" dirty="0"/>
              <a:t> groups received in-person sessions at baseline and 3 months, and 6x15 minute phone counseling sessions weekly for the first 4 weeks, then biweekly. The General health curriculum was therefore an attention-matched control, had same time but discussed general health topics, not just nutrition (ex: oral health, colorectal cancer screening, </a:t>
            </a:r>
            <a:r>
              <a:rPr lang="en-CA" sz="900" dirty="0" err="1"/>
              <a:t>etc</a:t>
            </a:r>
            <a:r>
              <a:rPr lang="en-CA" sz="900" dirty="0"/>
              <a:t>)</a:t>
            </a:r>
            <a:endParaRPr lang="en-CA" sz="900" b="1" dirty="0"/>
          </a:p>
          <a:p>
            <a:endParaRPr lang="en-CA" sz="900" dirty="0"/>
          </a:p>
          <a:p>
            <a:r>
              <a:rPr lang="en-CA" sz="900" b="1" dirty="0"/>
              <a:t>Fatigue-reduction diet:</a:t>
            </a:r>
          </a:p>
          <a:p>
            <a:r>
              <a:rPr lang="en-CA" sz="900" dirty="0"/>
              <a:t>(1) At least half of grain intake from whole grains; (2) five servings of vegetables (one leafy green, one tomato, and one yellow or orange); (3) two servings of fruit (one high in vitamin C); (4) one serving of fatty fish and (5) one serving of omega-3 fatty acid-rich nuts, seeds, or their associated oils (two servings of nuts or seeds for vegetarians).</a:t>
            </a:r>
            <a:br>
              <a:rPr lang="en-CA" sz="900" dirty="0"/>
            </a:br>
            <a:endParaRPr lang="en-CA" sz="900" dirty="0"/>
          </a:p>
          <a:p>
            <a:r>
              <a:rPr lang="en-CA" sz="900" dirty="0"/>
              <a:t>The counseling for this diet used participant daily self-monitoring checklists to help participants achieve goal intakes for the target foods.</a:t>
            </a:r>
          </a:p>
          <a:p>
            <a:endParaRPr lang="en-CA" sz="900" dirty="0"/>
          </a:p>
          <a:p>
            <a:r>
              <a:rPr lang="en-CA" sz="900" u="sng" dirty="0">
                <a:hlinkClick r:id="rId3" tooltip="Breast cancer research and treatment."/>
              </a:rPr>
              <a:t>Breast Cancer Res Treat.</a:t>
            </a:r>
            <a:r>
              <a:rPr lang="en-CA" sz="900" dirty="0"/>
              <a:t> 2016 Dec 2. [</a:t>
            </a:r>
            <a:r>
              <a:rPr lang="en-CA" sz="900" dirty="0" err="1"/>
              <a:t>Epub</a:t>
            </a:r>
            <a:r>
              <a:rPr lang="en-CA" sz="900" dirty="0"/>
              <a:t> ahead of print]</a:t>
            </a:r>
          </a:p>
          <a:p>
            <a:r>
              <a:rPr lang="en-CA" sz="900" b="1" dirty="0"/>
              <a:t>Fatigue reduction diet in breast cancer survivors: a pilot randomized clinical trial.</a:t>
            </a:r>
          </a:p>
          <a:p>
            <a:r>
              <a:rPr lang="en-CA" sz="900" u="sng" dirty="0" err="1">
                <a:hlinkClick r:id="rId4" invalidUrl="https://www.ncbi.nlm.nih.gov/pubmed/?term=Zick SM[Author]&amp;cauthor=true&amp;cauthor_uid=27913933"/>
              </a:rPr>
              <a:t>Zick</a:t>
            </a:r>
            <a:r>
              <a:rPr lang="en-CA" sz="900" u="sng" dirty="0">
                <a:hlinkClick r:id="rId4" invalidUrl="https://www.ncbi.nlm.nih.gov/pubmed/?term=Zick SM[Author]&amp;cauthor=true&amp;cauthor_uid=27913933"/>
              </a:rPr>
              <a:t> SM</a:t>
            </a:r>
            <a:r>
              <a:rPr lang="en-CA" sz="900" baseline="30000" dirty="0"/>
              <a:t>1,2</a:t>
            </a:r>
            <a:r>
              <a:rPr lang="en-CA" sz="900" dirty="0"/>
              <a:t>, </a:t>
            </a:r>
            <a:r>
              <a:rPr lang="en-CA" sz="900" u="sng" dirty="0" err="1">
                <a:hlinkClick r:id="rId5" invalidUrl="https://www.ncbi.nlm.nih.gov/pubmed/?term=Colacino J[Author]&amp;cauthor=true&amp;cauthor_uid=27913933"/>
              </a:rPr>
              <a:t>Colacino</a:t>
            </a:r>
            <a:r>
              <a:rPr lang="en-CA" sz="900" u="sng" dirty="0">
                <a:hlinkClick r:id="rId5" invalidUrl="https://www.ncbi.nlm.nih.gov/pubmed/?term=Colacino J[Author]&amp;cauthor=true&amp;cauthor_uid=27913933"/>
              </a:rPr>
              <a:t> J</a:t>
            </a:r>
            <a:r>
              <a:rPr lang="en-CA" sz="900" baseline="30000" dirty="0"/>
              <a:t>3,4</a:t>
            </a:r>
            <a:r>
              <a:rPr lang="en-CA" sz="900" dirty="0"/>
              <a:t>, </a:t>
            </a:r>
            <a:r>
              <a:rPr lang="en-CA" sz="900" u="sng" dirty="0">
                <a:hlinkClick r:id="rId6" invalidUrl="https://www.ncbi.nlm.nih.gov/pubmed/?term=Cornellier M[Author]&amp;cauthor=true&amp;cauthor_uid=27913933"/>
              </a:rPr>
              <a:t>Cornellier M</a:t>
            </a:r>
            <a:r>
              <a:rPr lang="en-CA" sz="900" baseline="30000" dirty="0"/>
              <a:t>5</a:t>
            </a:r>
            <a:r>
              <a:rPr lang="en-CA" sz="900" dirty="0"/>
              <a:t>, </a:t>
            </a:r>
            <a:r>
              <a:rPr lang="en-CA" sz="900" u="sng" dirty="0" err="1">
                <a:hlinkClick r:id="rId7" invalidUrl="https://www.ncbi.nlm.nih.gov/pubmed/?term=Khabir T[Author]&amp;cauthor=true&amp;cauthor_uid=27913933"/>
              </a:rPr>
              <a:t>Khabir</a:t>
            </a:r>
            <a:r>
              <a:rPr lang="en-CA" sz="900" u="sng" dirty="0">
                <a:hlinkClick r:id="rId7" invalidUrl="https://www.ncbi.nlm.nih.gov/pubmed/?term=Khabir T[Author]&amp;cauthor=true&amp;cauthor_uid=27913933"/>
              </a:rPr>
              <a:t> T</a:t>
            </a:r>
            <a:r>
              <a:rPr lang="en-CA" sz="900" baseline="30000" dirty="0"/>
              <a:t>5</a:t>
            </a:r>
            <a:r>
              <a:rPr lang="en-CA" sz="900" dirty="0"/>
              <a:t>, </a:t>
            </a:r>
            <a:r>
              <a:rPr lang="en-CA" sz="900" u="sng" dirty="0">
                <a:hlinkClick r:id="rId8" invalidUrl="https://www.ncbi.nlm.nih.gov/pubmed/?term=Surnow K[Author]&amp;cauthor=true&amp;cauthor_uid=27913933"/>
              </a:rPr>
              <a:t>Surnow K</a:t>
            </a:r>
            <a:r>
              <a:rPr lang="en-CA" sz="900" baseline="30000" dirty="0"/>
              <a:t>6</a:t>
            </a:r>
            <a:r>
              <a:rPr lang="en-CA" sz="900" dirty="0"/>
              <a:t>, </a:t>
            </a:r>
            <a:r>
              <a:rPr lang="en-CA" sz="900" u="sng" dirty="0" err="1">
                <a:hlinkClick r:id="rId9" invalidUrl="https://www.ncbi.nlm.nih.gov/pubmed/?term=Djuric Z[Author]&amp;cauthor=true&amp;cauthor_uid=27913933"/>
              </a:rPr>
              <a:t>Djuric</a:t>
            </a:r>
            <a:r>
              <a:rPr lang="en-CA" sz="900" u="sng" dirty="0">
                <a:hlinkClick r:id="rId9" invalidUrl="https://www.ncbi.nlm.nih.gov/pubmed/?term=Djuric Z[Author]&amp;cauthor=true&amp;cauthor_uid=27913933"/>
              </a:rPr>
              <a:t> Z</a:t>
            </a:r>
            <a:r>
              <a:rPr lang="en-CA" sz="900" baseline="30000" dirty="0"/>
              <a:t>5,7</a:t>
            </a:r>
            <a:r>
              <a:rPr lang="en-CA" sz="900" dirty="0"/>
              <a:t>.</a:t>
            </a:r>
          </a:p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52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CA" sz="9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75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6185" y="4342606"/>
            <a:ext cx="5486400" cy="4114800"/>
          </a:xfrm>
        </p:spPr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29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26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6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3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35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30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14799"/>
            <a:ext cx="5486400" cy="4914901"/>
          </a:xfrm>
        </p:spPr>
        <p:txBody>
          <a:bodyPr/>
          <a:lstStyle/>
          <a:p>
            <a:r>
              <a:rPr lang="en-CA" sz="900" dirty="0" err="1"/>
              <a:t>Ganoderma</a:t>
            </a:r>
            <a:r>
              <a:rPr lang="en-CA" sz="900" dirty="0"/>
              <a:t>:</a:t>
            </a:r>
          </a:p>
          <a:p>
            <a:r>
              <a:rPr lang="en-CA" sz="900" dirty="0" err="1"/>
              <a:t>Zhoa</a:t>
            </a:r>
            <a:r>
              <a:rPr lang="en-CA" sz="900" dirty="0"/>
              <a:t> H et al. Spore Powder of </a:t>
            </a:r>
            <a:r>
              <a:rPr lang="en-CA" sz="900" dirty="0" err="1"/>
              <a:t>Ganoderma</a:t>
            </a:r>
            <a:r>
              <a:rPr lang="en-CA" sz="900" dirty="0"/>
              <a:t> lucidum Improves Cancer-Related Fatigue in Breast Cancer </a:t>
            </a:r>
          </a:p>
          <a:p>
            <a:r>
              <a:rPr lang="en-CA" sz="900" dirty="0"/>
              <a:t>Patients Undergoing Endocrine Therapy: A Pilot Clinical Trial. </a:t>
            </a:r>
            <a:r>
              <a:rPr lang="en-CA" sz="900" dirty="0" err="1"/>
              <a:t>Evid</a:t>
            </a:r>
            <a:r>
              <a:rPr lang="en-CA" sz="900" dirty="0"/>
              <a:t> Based Complement </a:t>
            </a:r>
            <a:r>
              <a:rPr lang="en-CA" sz="900" dirty="0" err="1"/>
              <a:t>Alternat</a:t>
            </a:r>
            <a:r>
              <a:rPr lang="en-CA" sz="900" dirty="0"/>
              <a:t> Med. </a:t>
            </a:r>
          </a:p>
          <a:p>
            <a:r>
              <a:rPr lang="en-CA" sz="900" dirty="0"/>
              <a:t>2012;2012:809614</a:t>
            </a:r>
          </a:p>
          <a:p>
            <a:endParaRPr lang="en-CA" sz="900" dirty="0"/>
          </a:p>
          <a:p>
            <a:r>
              <a:rPr lang="en-CA" sz="900" dirty="0"/>
              <a:t>Ginseng:</a:t>
            </a:r>
          </a:p>
          <a:p>
            <a:r>
              <a:rPr lang="en-CA" sz="900" dirty="0"/>
              <a:t>Barton DL, Liu H, </a:t>
            </a:r>
            <a:r>
              <a:rPr lang="en-CA" sz="900" dirty="0" err="1"/>
              <a:t>Dakhil</a:t>
            </a:r>
            <a:r>
              <a:rPr lang="en-CA" sz="900" dirty="0"/>
              <a:t> SR, et al. Wisconsin Ginseng (</a:t>
            </a:r>
            <a:r>
              <a:rPr lang="en-CA" sz="900" dirty="0" err="1"/>
              <a:t>Panax</a:t>
            </a:r>
            <a:r>
              <a:rPr lang="en-CA" sz="900" dirty="0"/>
              <a:t> </a:t>
            </a:r>
            <a:r>
              <a:rPr lang="en-CA" sz="900" dirty="0" err="1"/>
              <a:t>quinquefolius</a:t>
            </a:r>
            <a:r>
              <a:rPr lang="en-CA" sz="900" dirty="0"/>
              <a:t>) to Improve Cancer-</a:t>
            </a:r>
          </a:p>
          <a:p>
            <a:r>
              <a:rPr lang="en-CA" sz="900" dirty="0"/>
              <a:t>Related Fatigue: A Randomized, Double-Blind Trial, N07C2. JNCI Journal of the National Cancer </a:t>
            </a:r>
          </a:p>
          <a:p>
            <a:r>
              <a:rPr lang="en-CA" sz="900" dirty="0"/>
              <a:t>Institute. 2013;105(16):1230-1238. doi:10.1093/</a:t>
            </a:r>
            <a:r>
              <a:rPr lang="en-CA" sz="900" dirty="0" err="1"/>
              <a:t>jnci</a:t>
            </a:r>
            <a:r>
              <a:rPr lang="en-CA" sz="900" dirty="0"/>
              <a:t>/djt181.</a:t>
            </a:r>
          </a:p>
          <a:p>
            <a:endParaRPr lang="en-CA" sz="900" dirty="0"/>
          </a:p>
          <a:p>
            <a:r>
              <a:rPr lang="en-CA" sz="900" dirty="0"/>
              <a:t>Exercise:</a:t>
            </a:r>
          </a:p>
          <a:p>
            <a:r>
              <a:rPr lang="en-CA" sz="900" dirty="0" err="1"/>
              <a:t>Kiecolt</a:t>
            </a:r>
            <a:r>
              <a:rPr lang="en-CA" sz="900" dirty="0"/>
              <a:t>-Glaser JK, Bennett JM, </a:t>
            </a:r>
            <a:r>
              <a:rPr lang="en-CA" sz="900" dirty="0" err="1"/>
              <a:t>Andridge</a:t>
            </a:r>
            <a:r>
              <a:rPr lang="en-CA" sz="900" dirty="0"/>
              <a:t> R, et al. Yoga’s impact on inflammation, mood, and fatigue in </a:t>
            </a:r>
          </a:p>
          <a:p>
            <a:r>
              <a:rPr lang="en-CA" sz="900" dirty="0"/>
              <a:t>breast cancer survivors: a randomized controlled trial. J </a:t>
            </a:r>
            <a:r>
              <a:rPr lang="en-CA" sz="900" dirty="0" err="1"/>
              <a:t>Clin</a:t>
            </a:r>
            <a:r>
              <a:rPr lang="en-CA" sz="900" dirty="0"/>
              <a:t> </a:t>
            </a:r>
            <a:r>
              <a:rPr lang="en-CA" sz="900" dirty="0" err="1"/>
              <a:t>Oncol</a:t>
            </a:r>
            <a:r>
              <a:rPr lang="en-CA" sz="900" dirty="0"/>
              <a:t>. 2014;32(10):1040-1049. </a:t>
            </a:r>
          </a:p>
          <a:p>
            <a:r>
              <a:rPr lang="en-CA" sz="900" dirty="0"/>
              <a:t>doi:10.1200/JCO.2013.51.8860.</a:t>
            </a:r>
          </a:p>
          <a:p>
            <a:endParaRPr lang="en-CA" sz="900" dirty="0"/>
          </a:p>
          <a:p>
            <a:r>
              <a:rPr lang="en-CA" sz="900" dirty="0" err="1"/>
              <a:t>Meneses-Echávez</a:t>
            </a:r>
            <a:r>
              <a:rPr lang="en-CA" sz="900" dirty="0"/>
              <a:t> JF, González-Jiménez E, Ramírez-</a:t>
            </a:r>
            <a:r>
              <a:rPr lang="en-CA" sz="900" dirty="0" err="1"/>
              <a:t>Vélez</a:t>
            </a:r>
            <a:r>
              <a:rPr lang="en-CA" sz="900" dirty="0"/>
              <a:t> R. Effects of supervised exercise on </a:t>
            </a:r>
          </a:p>
          <a:p>
            <a:r>
              <a:rPr lang="en-CA" sz="900" dirty="0"/>
              <a:t>cancer-related fatigue in breast cancer survivors: a systematic review and meta-analysis. BMC </a:t>
            </a:r>
          </a:p>
          <a:p>
            <a:r>
              <a:rPr lang="en-CA" sz="900" dirty="0"/>
              <a:t>Cancer. 2015;15:77. doi:10.1186/s12885-015-1069-4.</a:t>
            </a:r>
          </a:p>
          <a:p>
            <a:endParaRPr lang="en-CA" sz="900" dirty="0"/>
          </a:p>
          <a:p>
            <a:r>
              <a:rPr lang="en-CA" sz="900" dirty="0" err="1"/>
              <a:t>Kampshoff</a:t>
            </a:r>
            <a:r>
              <a:rPr lang="en-CA" sz="900" dirty="0"/>
              <a:t> CS, </a:t>
            </a:r>
            <a:r>
              <a:rPr lang="en-CA" sz="900" dirty="0" err="1"/>
              <a:t>Chinapaw</a:t>
            </a:r>
            <a:r>
              <a:rPr lang="en-CA" sz="900" dirty="0"/>
              <a:t> MJM, </a:t>
            </a:r>
            <a:r>
              <a:rPr lang="en-CA" sz="900" dirty="0" err="1"/>
              <a:t>Brug</a:t>
            </a:r>
            <a:r>
              <a:rPr lang="en-CA" sz="900" dirty="0"/>
              <a:t> J, et al. Randomized controlled trial of the effects of high </a:t>
            </a:r>
          </a:p>
          <a:p>
            <a:r>
              <a:rPr lang="en-CA" sz="900" dirty="0"/>
              <a:t>intensity and low-to-moderate intensity exercise on physical fitness and fatigue in cancer </a:t>
            </a:r>
          </a:p>
          <a:p>
            <a:r>
              <a:rPr lang="en-CA" sz="900" dirty="0"/>
              <a:t>survivors: results of the Resistance and Endurance exercise After </a:t>
            </a:r>
            <a:r>
              <a:rPr lang="en-CA" sz="900" dirty="0" err="1"/>
              <a:t>ChemoTherapy</a:t>
            </a:r>
            <a:r>
              <a:rPr lang="en-CA" sz="900" dirty="0"/>
              <a:t> (REACT) </a:t>
            </a:r>
          </a:p>
          <a:p>
            <a:r>
              <a:rPr lang="en-CA" sz="900" dirty="0"/>
              <a:t>study. BMC Medicine. 2015;13:275. doi:10.1186/s12916-015-0513-2.</a:t>
            </a:r>
          </a:p>
          <a:p>
            <a:endParaRPr lang="en-CA" sz="900" dirty="0"/>
          </a:p>
          <a:p>
            <a:r>
              <a:rPr lang="en-CA" sz="900" dirty="0"/>
              <a:t>Vitamin D:</a:t>
            </a:r>
          </a:p>
          <a:p>
            <a:r>
              <a:rPr lang="en-CA" sz="900" dirty="0"/>
              <a:t>Roy S, Sherman A, </a:t>
            </a:r>
            <a:r>
              <a:rPr lang="en-CA" sz="900" dirty="0" err="1"/>
              <a:t>Monari</a:t>
            </a:r>
            <a:r>
              <a:rPr lang="en-CA" sz="900" dirty="0"/>
              <a:t>-Sparks MJ, </a:t>
            </a:r>
            <a:r>
              <a:rPr lang="en-CA" sz="900" dirty="0" err="1"/>
              <a:t>Schweiker</a:t>
            </a:r>
            <a:r>
              <a:rPr lang="en-CA" sz="900" dirty="0"/>
              <a:t> O, Hunter K. Correction of Low Vitamin D </a:t>
            </a:r>
          </a:p>
          <a:p>
            <a:r>
              <a:rPr lang="en-CA" sz="900" dirty="0"/>
              <a:t>Improves Fatigue: Effect of Correction of Low Vitamin D in Fatigue Study (</a:t>
            </a:r>
            <a:r>
              <a:rPr lang="en-CA" sz="900" dirty="0" err="1"/>
              <a:t>EViDiF</a:t>
            </a:r>
            <a:r>
              <a:rPr lang="en-CA" sz="900" dirty="0"/>
              <a:t> Study). North </a:t>
            </a:r>
          </a:p>
          <a:p>
            <a:r>
              <a:rPr lang="en-CA" sz="900" dirty="0"/>
              <a:t>American Journal of Medical Sciences. 2014;6(8):396-402. doi:10.4103/1947-2714.139291</a:t>
            </a:r>
            <a:r>
              <a:rPr lang="en-CA" sz="900" dirty="0" smtClean="0"/>
              <a:t>.</a:t>
            </a:r>
          </a:p>
          <a:p>
            <a:endParaRPr lang="en-CA" sz="900" dirty="0"/>
          </a:p>
          <a:p>
            <a:r>
              <a:rPr lang="en-US" sz="900" dirty="0" err="1"/>
              <a:t>Trivanovic</a:t>
            </a:r>
            <a:r>
              <a:rPr lang="en-US" sz="900" dirty="0"/>
              <a:t> D, </a:t>
            </a:r>
            <a:r>
              <a:rPr lang="en-US" sz="900" dirty="0" err="1"/>
              <a:t>Plestina</a:t>
            </a:r>
            <a:r>
              <a:rPr lang="en-US" sz="900" dirty="0"/>
              <a:t> S, </a:t>
            </a:r>
            <a:r>
              <a:rPr lang="en-US" sz="900" dirty="0" err="1"/>
              <a:t>Dobrilla-Dintinjana</a:t>
            </a:r>
            <a:r>
              <a:rPr lang="en-US" sz="900" dirty="0"/>
              <a:t> R, </a:t>
            </a:r>
            <a:r>
              <a:rPr lang="en-US" sz="900" dirty="0" err="1"/>
              <a:t>Honovic</a:t>
            </a:r>
            <a:r>
              <a:rPr lang="en-US" sz="900" dirty="0"/>
              <a:t> L, </a:t>
            </a:r>
            <a:r>
              <a:rPr lang="en-US" sz="900" dirty="0" err="1"/>
              <a:t>Jerin</a:t>
            </a:r>
            <a:r>
              <a:rPr lang="en-US" sz="900" dirty="0"/>
              <a:t> L, </a:t>
            </a:r>
            <a:r>
              <a:rPr lang="en-US" sz="900" dirty="0" err="1"/>
              <a:t>Hrstic</a:t>
            </a:r>
            <a:r>
              <a:rPr lang="en-US" sz="900" dirty="0"/>
              <a:t> I. Vitamin D3 supplementation to improve fatigue in patients with advanced cancer. J </a:t>
            </a:r>
            <a:r>
              <a:rPr lang="en-US" sz="900" dirty="0" err="1"/>
              <a:t>Clin</a:t>
            </a:r>
            <a:r>
              <a:rPr lang="en-US" sz="900" dirty="0"/>
              <a:t> </a:t>
            </a:r>
            <a:r>
              <a:rPr lang="en-US" sz="900" dirty="0" err="1"/>
              <a:t>Oncol</a:t>
            </a:r>
            <a:r>
              <a:rPr lang="en-US" sz="900" dirty="0"/>
              <a:t>. 2012;30(15_suppl):9097. doi:10.1200/jco.2012.30.15_suppl.9097.</a:t>
            </a:r>
            <a:endParaRPr lang="en-CA" sz="900" dirty="0" smtClean="0"/>
          </a:p>
          <a:p>
            <a:r>
              <a:rPr lang="en-CA" sz="900" dirty="0" smtClean="0"/>
              <a:t> </a:t>
            </a:r>
          </a:p>
          <a:p>
            <a:r>
              <a:rPr lang="en-US" sz="900" dirty="0" err="1"/>
              <a:t>Alfano</a:t>
            </a:r>
            <a:r>
              <a:rPr lang="en-US" sz="900" dirty="0"/>
              <a:t> CM, </a:t>
            </a:r>
            <a:r>
              <a:rPr lang="en-US" sz="900" dirty="0" err="1"/>
              <a:t>Imayama</a:t>
            </a:r>
            <a:r>
              <a:rPr lang="en-US" sz="900" dirty="0"/>
              <a:t> I, </a:t>
            </a:r>
            <a:r>
              <a:rPr lang="en-US" sz="900" dirty="0" err="1"/>
              <a:t>Neuhouser</a:t>
            </a:r>
            <a:r>
              <a:rPr lang="en-US" sz="900" dirty="0"/>
              <a:t> ML, et al. Fatigue, inflammation, and-γ3 and γ-6 fatty acid intake among breast cancer survivors. J </a:t>
            </a:r>
            <a:r>
              <a:rPr lang="en-US" sz="900" dirty="0" err="1"/>
              <a:t>Clin</a:t>
            </a:r>
            <a:r>
              <a:rPr lang="en-US" sz="900" dirty="0"/>
              <a:t> </a:t>
            </a:r>
            <a:r>
              <a:rPr lang="en-US" sz="900" dirty="0" err="1"/>
              <a:t>Oncol</a:t>
            </a:r>
            <a:r>
              <a:rPr lang="en-US" sz="900" dirty="0"/>
              <a:t>. 2012;30(12):1280-1287. doi:10.1200/JCO.2011.36.4109.</a:t>
            </a:r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8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38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41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95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791200" cy="4487333"/>
          </a:xfrm>
        </p:spPr>
        <p:txBody>
          <a:bodyPr/>
          <a:lstStyle/>
          <a:p>
            <a:r>
              <a:rPr lang="en-CA" sz="800" dirty="0"/>
              <a:t>1. </a:t>
            </a:r>
            <a:r>
              <a:rPr lang="en-CA" sz="800" dirty="0" err="1"/>
              <a:t>A.Lloyd,Bolderston</a:t>
            </a:r>
            <a:r>
              <a:rPr lang="en-CA" sz="800" dirty="0"/>
              <a:t>. The prevention and management of acute skin reactions related to radiation therapy: A systematic review and practice guideline. Supportive Care in Cancer. 2006;14(8): 802-17.</a:t>
            </a:r>
          </a:p>
          <a:p>
            <a:endParaRPr lang="en-CA" sz="800" dirty="0"/>
          </a:p>
          <a:p>
            <a:r>
              <a:rPr lang="en-CA" sz="800" dirty="0"/>
              <a:t>2. McCurry SM, Guthrie KA, Morin CM, Woods NF, Landis CA, </a:t>
            </a:r>
            <a:r>
              <a:rPr lang="en-CA" sz="800" dirty="0" err="1"/>
              <a:t>Ensrud</a:t>
            </a:r>
            <a:r>
              <a:rPr lang="en-CA" sz="800" dirty="0"/>
              <a:t> KE5, Larson JC, Joffe H, Cohen LS, Hunt JR, Newton KM, </a:t>
            </a:r>
            <a:r>
              <a:rPr lang="en-CA" sz="800" dirty="0" err="1"/>
              <a:t>Otte</a:t>
            </a:r>
            <a:r>
              <a:rPr lang="en-CA" sz="800" dirty="0"/>
              <a:t> JL, Reed SD, </a:t>
            </a:r>
            <a:r>
              <a:rPr lang="en-CA" sz="800" dirty="0" err="1"/>
              <a:t>Sternfeld</a:t>
            </a:r>
            <a:r>
              <a:rPr lang="en-CA" sz="800" dirty="0"/>
              <a:t> B, Tinker LF, LaCroix AZ. Telephone-Based Cognitive Behavioral Therapy for Insomnia in Perimenopausal and Postmenopausal Women With Vasomotor Symptoms: A </a:t>
            </a:r>
          </a:p>
          <a:p>
            <a:r>
              <a:rPr lang="en-CA" sz="800" dirty="0" err="1"/>
              <a:t>MsFLASH</a:t>
            </a:r>
            <a:r>
              <a:rPr lang="en-CA" sz="800" dirty="0"/>
              <a:t> Randomized Clinical Trial. JAMA Intern Med. 2016 Jul 1;176(7):913-20. </a:t>
            </a:r>
          </a:p>
          <a:p>
            <a:endParaRPr lang="en-CA" sz="800" dirty="0"/>
          </a:p>
          <a:p>
            <a:r>
              <a:rPr lang="en-CA" sz="800" dirty="0"/>
              <a:t>3. de </a:t>
            </a:r>
            <a:r>
              <a:rPr lang="en-CA" sz="800" dirty="0" err="1"/>
              <a:t>Glas</a:t>
            </a:r>
            <a:r>
              <a:rPr lang="en-CA" sz="800" dirty="0"/>
              <a:t> NA, </a:t>
            </a:r>
            <a:r>
              <a:rPr lang="en-CA" sz="800" dirty="0" err="1"/>
              <a:t>Fontein</a:t>
            </a:r>
            <a:r>
              <a:rPr lang="en-CA" sz="800" dirty="0"/>
              <a:t> DB, </a:t>
            </a:r>
            <a:r>
              <a:rPr lang="en-CA" sz="800" dirty="0" err="1"/>
              <a:t>Bastiaannet</a:t>
            </a:r>
            <a:r>
              <a:rPr lang="en-CA" sz="800" dirty="0"/>
              <a:t> E, </a:t>
            </a:r>
            <a:r>
              <a:rPr lang="en-CA" sz="800" dirty="0" err="1"/>
              <a:t>Pijpe</a:t>
            </a:r>
            <a:r>
              <a:rPr lang="en-CA" sz="800" dirty="0"/>
              <a:t> A, De </a:t>
            </a:r>
            <a:r>
              <a:rPr lang="en-CA" sz="800" dirty="0" err="1"/>
              <a:t>Craen</a:t>
            </a:r>
            <a:r>
              <a:rPr lang="en-CA" sz="800" dirty="0"/>
              <a:t> AJ, </a:t>
            </a:r>
            <a:r>
              <a:rPr lang="en-CA" sz="800" dirty="0" err="1"/>
              <a:t>Liefers</a:t>
            </a:r>
            <a:r>
              <a:rPr lang="en-CA" sz="800" dirty="0"/>
              <a:t> GJ, </a:t>
            </a:r>
            <a:r>
              <a:rPr lang="en-CA" sz="800" dirty="0" err="1"/>
              <a:t>Nortier</a:t>
            </a:r>
            <a:r>
              <a:rPr lang="en-CA" sz="800" dirty="0"/>
              <a:t> HJ, de </a:t>
            </a:r>
            <a:r>
              <a:rPr lang="en-CA" sz="800" dirty="0" err="1"/>
              <a:t>Haes</a:t>
            </a:r>
            <a:r>
              <a:rPr lang="en-CA" sz="800" dirty="0"/>
              <a:t> HJ, van de Velde CJ, van Leeuwen FE. Physical activity and survival of postmenopausal, hormone receptor-positive breast cancer patients: results of the Tamoxifen </a:t>
            </a:r>
            <a:r>
              <a:rPr lang="en-CA" sz="800" dirty="0" err="1"/>
              <a:t>Exemestane</a:t>
            </a:r>
            <a:r>
              <a:rPr lang="en-CA" sz="800" dirty="0"/>
              <a:t> Adjuvant Multicenter Lifestyle study. Cancer. 2014 Sep 15;120(18):2847-54.</a:t>
            </a:r>
          </a:p>
          <a:p>
            <a:endParaRPr lang="en-CA" sz="800" dirty="0"/>
          </a:p>
          <a:p>
            <a:r>
              <a:rPr lang="en-CA" sz="800" dirty="0"/>
              <a:t>4.Irwin ML, Smith AW, </a:t>
            </a:r>
            <a:r>
              <a:rPr lang="en-CA" sz="800" dirty="0" err="1"/>
              <a:t>McTiernan</a:t>
            </a:r>
            <a:r>
              <a:rPr lang="en-CA" sz="800" dirty="0"/>
              <a:t> A, et al. Influence of pre- and postdiagnosis physical activity on mortality in breast cancer survivors: the health, eating, activity, and lifestyle study. J </a:t>
            </a:r>
            <a:r>
              <a:rPr lang="en-CA" sz="800" dirty="0" err="1"/>
              <a:t>Clin</a:t>
            </a:r>
            <a:r>
              <a:rPr lang="en-CA" sz="800" dirty="0"/>
              <a:t> </a:t>
            </a:r>
            <a:r>
              <a:rPr lang="en-CA" sz="800" dirty="0" err="1"/>
              <a:t>Oncol</a:t>
            </a:r>
            <a:r>
              <a:rPr lang="en-CA" sz="800" dirty="0"/>
              <a:t>. 2008;26(24):3958-3964. </a:t>
            </a:r>
          </a:p>
          <a:p>
            <a:r>
              <a:rPr lang="en-CA" sz="800" dirty="0"/>
              <a:t>doi:10.1200/JCO.2007.15.9822.</a:t>
            </a:r>
          </a:p>
          <a:p>
            <a:endParaRPr lang="en-CA" sz="800" dirty="0"/>
          </a:p>
          <a:p>
            <a:r>
              <a:rPr lang="en-CA" sz="800" dirty="0"/>
              <a:t>5. </a:t>
            </a:r>
            <a:r>
              <a:rPr lang="en-CA" sz="800" dirty="0" err="1"/>
              <a:t>Borch</a:t>
            </a:r>
            <a:r>
              <a:rPr lang="en-CA" sz="800" dirty="0"/>
              <a:t> KB, </a:t>
            </a:r>
            <a:r>
              <a:rPr lang="en-CA" sz="800" dirty="0" err="1"/>
              <a:t>Braaten</a:t>
            </a:r>
            <a:r>
              <a:rPr lang="en-CA" sz="800" dirty="0"/>
              <a:t> T, Lund E, </a:t>
            </a:r>
            <a:r>
              <a:rPr lang="en-CA" sz="800" dirty="0" err="1"/>
              <a:t>Weiderpass</a:t>
            </a:r>
            <a:r>
              <a:rPr lang="en-CA" sz="800" dirty="0"/>
              <a:t> E. Physical activity before and after breast cancer diagnosis and survival - the Norwegian women and cancer cohort study. BMC Cancer. 2015;15:967. doi:10.1186/s12885-015-1971-9. </a:t>
            </a:r>
          </a:p>
          <a:p>
            <a:endParaRPr lang="en-CA" sz="800" dirty="0"/>
          </a:p>
          <a:p>
            <a:r>
              <a:rPr lang="en-CA" sz="800" dirty="0"/>
              <a:t>6. Mills E, Wu P, Seely D, </a:t>
            </a:r>
            <a:r>
              <a:rPr lang="en-CA" sz="800" dirty="0" err="1"/>
              <a:t>Guyatt</a:t>
            </a:r>
            <a:r>
              <a:rPr lang="en-CA" sz="800" dirty="0"/>
              <a:t> G. Melatonin in the treatment of cancer: a systematic review of randomized controlled trials and meta-analysis. J Pineal Res. 2005;39:360–366.</a:t>
            </a:r>
          </a:p>
          <a:p>
            <a:endParaRPr lang="en-CA" sz="800" dirty="0"/>
          </a:p>
          <a:p>
            <a:r>
              <a:rPr lang="en-CA" sz="800" dirty="0"/>
              <a:t>7. Hansen MV, Andersen LT, Madsen MT, Hageman I, Rasmussen LS, </a:t>
            </a:r>
            <a:r>
              <a:rPr lang="en-CA" sz="800" dirty="0" err="1"/>
              <a:t>Bokmand</a:t>
            </a:r>
            <a:r>
              <a:rPr lang="en-CA" sz="800" dirty="0"/>
              <a:t> S, Rosenberg J, </a:t>
            </a:r>
            <a:r>
              <a:rPr lang="en-CA" sz="800" dirty="0" err="1"/>
              <a:t>Gögenur</a:t>
            </a:r>
            <a:r>
              <a:rPr lang="en-CA" sz="800" dirty="0"/>
              <a:t> I. Effect of melatonin on depressive symptoms and anxiety in patients undergoing breast cancer surgery: a randomized, double-blind, placebo-controlled trial. Breast Cancer Res Treat. 2014 Jun;145(3):683-95. </a:t>
            </a:r>
            <a:r>
              <a:rPr lang="en-CA" sz="800" dirty="0" err="1"/>
              <a:t>doi</a:t>
            </a:r>
            <a:r>
              <a:rPr lang="en-CA" sz="800" dirty="0"/>
              <a:t>: </a:t>
            </a:r>
          </a:p>
          <a:p>
            <a:r>
              <a:rPr lang="en-CA" sz="800" dirty="0"/>
              <a:t>10.1007/s10549-014-2962-2.</a:t>
            </a:r>
          </a:p>
          <a:p>
            <a:endParaRPr lang="en-CA" sz="800" dirty="0"/>
          </a:p>
          <a:p>
            <a:r>
              <a:rPr lang="en-CA" sz="800" dirty="0"/>
              <a:t>8. References for CoQ10: </a:t>
            </a:r>
            <a:r>
              <a:rPr lang="en-CA" sz="800" dirty="0" err="1"/>
              <a:t>Srinivasan,Yuvaraj</a:t>
            </a:r>
            <a:r>
              <a:rPr lang="en-CA" sz="800" dirty="0"/>
              <a:t>, </a:t>
            </a:r>
            <a:r>
              <a:rPr lang="en-CA" sz="800" dirty="0" err="1"/>
              <a:t>Vummidi</a:t>
            </a:r>
            <a:r>
              <a:rPr lang="en-CA" sz="800" dirty="0"/>
              <a:t> </a:t>
            </a:r>
            <a:r>
              <a:rPr lang="en-CA" sz="800" dirty="0" err="1"/>
              <a:t>Gridhar</a:t>
            </a:r>
            <a:r>
              <a:rPr lang="en-CA" sz="800" dirty="0"/>
              <a:t>, </a:t>
            </a:r>
            <a:r>
              <a:rPr lang="en-CA" sz="800" dirty="0" err="1"/>
              <a:t>Premkumar,Palanivel</a:t>
            </a:r>
            <a:r>
              <a:rPr lang="en-CA" sz="800" dirty="0"/>
              <a:t>, </a:t>
            </a:r>
            <a:r>
              <a:rPr lang="en-CA" sz="800" dirty="0" err="1"/>
              <a:t>Shanthi,Kothandaraman</a:t>
            </a:r>
            <a:r>
              <a:rPr lang="en-CA" sz="800" dirty="0"/>
              <a:t>, </a:t>
            </a:r>
            <a:r>
              <a:rPr lang="en-CA" sz="800" dirty="0" err="1"/>
              <a:t>Vijayasarathy</a:t>
            </a:r>
            <a:r>
              <a:rPr lang="en-CA" sz="800" dirty="0"/>
              <a:t>, </a:t>
            </a:r>
            <a:r>
              <a:rPr lang="en-CA" sz="800" dirty="0" err="1"/>
              <a:t>Sitthu</a:t>
            </a:r>
            <a:r>
              <a:rPr lang="en-CA" sz="800" dirty="0"/>
              <a:t> </a:t>
            </a:r>
            <a:r>
              <a:rPr lang="en-CA" sz="800" dirty="0" err="1"/>
              <a:t>Govindaswamy</a:t>
            </a:r>
            <a:r>
              <a:rPr lang="en-CA" sz="800" dirty="0"/>
              <a:t> </a:t>
            </a:r>
            <a:r>
              <a:rPr lang="en-CA" sz="800" dirty="0" err="1"/>
              <a:t>Dinakaran</a:t>
            </a:r>
            <a:r>
              <a:rPr lang="en-CA" sz="800" dirty="0"/>
              <a:t>, </a:t>
            </a:r>
            <a:r>
              <a:rPr lang="en-CA" sz="800" dirty="0" err="1"/>
              <a:t>Gangadaran</a:t>
            </a:r>
            <a:r>
              <a:rPr lang="en-CA" sz="800" dirty="0"/>
              <a:t>, </a:t>
            </a:r>
            <a:r>
              <a:rPr lang="en-CA" sz="800" dirty="0" err="1"/>
              <a:t>Panchanatham,Sachdanandam</a:t>
            </a:r>
            <a:r>
              <a:rPr lang="en-CA" sz="800" dirty="0"/>
              <a:t>. Effect of Coenzyme Q10, Riboflavin and Niacin on tamoxifen treated postmenopausal breast cancer women with special reference to blood chemistry profiles. </a:t>
            </a:r>
            <a:br>
              <a:rPr lang="en-CA" sz="800" dirty="0"/>
            </a:br>
            <a:r>
              <a:rPr lang="en-CA" sz="800" dirty="0"/>
              <a:t>Breast Cancer Research and Treatment. 2009;114(2):377-384.</a:t>
            </a:r>
          </a:p>
          <a:p>
            <a:endParaRPr lang="en-CA" sz="800" dirty="0"/>
          </a:p>
          <a:p>
            <a:r>
              <a:rPr lang="en-CA" sz="800" dirty="0"/>
              <a:t>9. References for </a:t>
            </a:r>
            <a:r>
              <a:rPr lang="en-CA" sz="800" dirty="0" err="1"/>
              <a:t>ganoderma</a:t>
            </a:r>
            <a:r>
              <a:rPr lang="en-CA" sz="800" dirty="0"/>
              <a:t>: </a:t>
            </a:r>
            <a:r>
              <a:rPr lang="en-CA" sz="800" dirty="0" err="1"/>
              <a:t>Zhoa</a:t>
            </a:r>
            <a:r>
              <a:rPr lang="en-CA" sz="800" dirty="0"/>
              <a:t> H et al. Spore Powder of </a:t>
            </a:r>
            <a:r>
              <a:rPr lang="en-CA" sz="800" dirty="0" err="1"/>
              <a:t>Ganoderma</a:t>
            </a:r>
            <a:r>
              <a:rPr lang="en-CA" sz="800" dirty="0"/>
              <a:t> lucidum Improves Cancer-Related Fatigue in  Breast Cancer Patients Undergoing Endocrine Therapy: A Pilot Clinical Trial. </a:t>
            </a:r>
            <a:r>
              <a:rPr lang="en-CA" sz="800" dirty="0" err="1"/>
              <a:t>Evid</a:t>
            </a:r>
            <a:r>
              <a:rPr lang="en-CA" sz="800" dirty="0"/>
              <a:t> Based Complement </a:t>
            </a:r>
            <a:r>
              <a:rPr lang="en-CA" sz="800" dirty="0" err="1"/>
              <a:t>Alternat</a:t>
            </a:r>
            <a:r>
              <a:rPr lang="en-CA" sz="800" dirty="0"/>
              <a:t> Med. 2012;2012:809614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62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4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65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dirty="0"/>
              <a:t>Fish oil:</a:t>
            </a:r>
          </a:p>
          <a:p>
            <a:r>
              <a:rPr lang="en-CA" sz="900" dirty="0"/>
              <a:t>Janet M., Schloss, Maree, </a:t>
            </a:r>
            <a:r>
              <a:rPr lang="en-CA" sz="900" dirty="0" err="1"/>
              <a:t>Colosimo</a:t>
            </a:r>
            <a:r>
              <a:rPr lang="en-CA" sz="900" dirty="0"/>
              <a:t>, Caroline, Airey, Paul P., </a:t>
            </a:r>
            <a:r>
              <a:rPr lang="en-CA" sz="900" dirty="0" err="1"/>
              <a:t>Masci</a:t>
            </a:r>
            <a:r>
              <a:rPr lang="en-CA" sz="900" dirty="0"/>
              <a:t>, Anthony W., </a:t>
            </a:r>
            <a:r>
              <a:rPr lang="en-CA" sz="900" dirty="0" err="1"/>
              <a:t>Linnane</a:t>
            </a:r>
            <a:r>
              <a:rPr lang="en-CA" sz="900" dirty="0"/>
              <a:t>, Luis, </a:t>
            </a:r>
            <a:r>
              <a:rPr lang="en-CA" sz="900" dirty="0" err="1"/>
              <a:t>Vitetta</a:t>
            </a:r>
            <a:r>
              <a:rPr lang="en-CA" sz="900" dirty="0"/>
              <a:t>. Nutraceuticals and chemotherapy induced peripheral neuropathy (CIPN): A systematic review. Clinical Nutrition. 2013;32(6).</a:t>
            </a:r>
          </a:p>
          <a:p>
            <a:endParaRPr lang="en-CA" sz="900" dirty="0"/>
          </a:p>
          <a:p>
            <a:r>
              <a:rPr lang="en-CA" sz="900" dirty="0"/>
              <a:t>Vitamin E:</a:t>
            </a:r>
          </a:p>
          <a:p>
            <a:r>
              <a:rPr lang="en-CA" sz="900" dirty="0" err="1"/>
              <a:t>Argyriou,E</a:t>
            </a:r>
            <a:r>
              <a:rPr lang="en-CA" sz="900" dirty="0"/>
              <a:t>, </a:t>
            </a:r>
            <a:r>
              <a:rPr lang="en-CA" sz="900" dirty="0" err="1"/>
              <a:t>Chroni,A</a:t>
            </a:r>
            <a:r>
              <a:rPr lang="en-CA" sz="900" dirty="0"/>
              <a:t>, </a:t>
            </a:r>
            <a:r>
              <a:rPr lang="en-CA" sz="900" dirty="0" err="1"/>
              <a:t>Koutras,J</a:t>
            </a:r>
            <a:r>
              <a:rPr lang="en-CA" sz="900" dirty="0"/>
              <a:t>, </a:t>
            </a:r>
            <a:r>
              <a:rPr lang="en-CA" sz="900" dirty="0" err="1"/>
              <a:t>Ellul,S</a:t>
            </a:r>
            <a:r>
              <a:rPr lang="en-CA" sz="900" dirty="0"/>
              <a:t>, </a:t>
            </a:r>
            <a:r>
              <a:rPr lang="en-CA" sz="900" dirty="0" err="1"/>
              <a:t>Papapetropoulos,G</a:t>
            </a:r>
            <a:r>
              <a:rPr lang="en-CA" sz="900" dirty="0"/>
              <a:t>, </a:t>
            </a:r>
            <a:r>
              <a:rPr lang="en-CA" sz="900" dirty="0" err="1"/>
              <a:t>Katsoulas,G</a:t>
            </a:r>
            <a:r>
              <a:rPr lang="en-CA" sz="900" dirty="0"/>
              <a:t>, </a:t>
            </a:r>
            <a:r>
              <a:rPr lang="en-CA" sz="900" dirty="0" err="1"/>
              <a:t>Iconomou</a:t>
            </a:r>
            <a:r>
              <a:rPr lang="en-CA" sz="900" dirty="0"/>
              <a:t>, HP,  </a:t>
            </a:r>
            <a:r>
              <a:rPr lang="en-CA" sz="900" dirty="0" err="1"/>
              <a:t>Kalofonos</a:t>
            </a:r>
            <a:r>
              <a:rPr lang="en-CA" sz="900" dirty="0"/>
              <a:t>. Vitamin E for prophylaxis against chemotherapy-induced neuropathy: a randomized controlled trial. </a:t>
            </a:r>
          </a:p>
          <a:p>
            <a:r>
              <a:rPr lang="en-CA" sz="900" dirty="0"/>
              <a:t>Neurology. 2005;64(1).</a:t>
            </a:r>
          </a:p>
          <a:p>
            <a:endParaRPr lang="en-CA" sz="900" dirty="0"/>
          </a:p>
          <a:p>
            <a:r>
              <a:rPr lang="en-CA" sz="900" dirty="0"/>
              <a:t>Pace. Neuroprotective Effect of Vitamin E Supplementation in Patients Treated With cisplatin Chemotherapy. Journal of Clinical Oncology.2003; 21(5).</a:t>
            </a:r>
          </a:p>
          <a:p>
            <a:endParaRPr lang="en-CA" sz="900" dirty="0"/>
          </a:p>
          <a:p>
            <a:r>
              <a:rPr lang="en-CA" sz="900" dirty="0"/>
              <a:t>Argyriou,E,Chroni,A,Koutras,J,Ellul,S,Papapetropoulos,G,Katsoulas,G,Iconomou,H </a:t>
            </a:r>
            <a:r>
              <a:rPr lang="en-CA" sz="900" dirty="0" err="1"/>
              <a:t>P,Kalofonos</a:t>
            </a:r>
            <a:r>
              <a:rPr lang="en-CA" sz="900" dirty="0"/>
              <a:t>. Vitamin E for prophylaxis against chemotherapy-induced neuropathy: a randomized controlled trial. Neurology. </a:t>
            </a:r>
          </a:p>
          <a:p>
            <a:r>
              <a:rPr lang="en-CA" sz="900" dirty="0"/>
              <a:t>2005;64(1)</a:t>
            </a:r>
            <a:r>
              <a:rPr lang="en-CA" sz="900" dirty="0" smtClean="0"/>
              <a:t>.</a:t>
            </a:r>
          </a:p>
          <a:p>
            <a:endParaRPr lang="en-CA" sz="900" dirty="0" smtClean="0"/>
          </a:p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900" dirty="0" err="1" smtClean="0"/>
              <a:t>Argyriou</a:t>
            </a:r>
            <a:r>
              <a:rPr lang="en-CA" sz="900" dirty="0" smtClean="0"/>
              <a:t> AA, </a:t>
            </a:r>
            <a:r>
              <a:rPr lang="en-CA" sz="900" dirty="0" err="1" smtClean="0"/>
              <a:t>Chroni</a:t>
            </a:r>
            <a:r>
              <a:rPr lang="en-CA" sz="900" dirty="0" smtClean="0"/>
              <a:t> E, </a:t>
            </a:r>
            <a:r>
              <a:rPr lang="en-CA" sz="900" dirty="0" err="1" smtClean="0"/>
              <a:t>Koutras</a:t>
            </a:r>
            <a:r>
              <a:rPr lang="en-CA" sz="900" dirty="0" smtClean="0"/>
              <a:t> A, </a:t>
            </a:r>
            <a:r>
              <a:rPr lang="en-CA" sz="900" dirty="0" err="1" smtClean="0"/>
              <a:t>Iconomou</a:t>
            </a:r>
            <a:r>
              <a:rPr lang="en-CA" sz="900" dirty="0" smtClean="0"/>
              <a:t> G, </a:t>
            </a:r>
            <a:r>
              <a:rPr lang="en-CA" sz="900" dirty="0" err="1" smtClean="0"/>
              <a:t>Papapetropoulos</a:t>
            </a:r>
            <a:r>
              <a:rPr lang="en-CA" sz="900" dirty="0" smtClean="0"/>
              <a:t> S, Polychronopoulos P, </a:t>
            </a:r>
            <a:r>
              <a:rPr lang="en-CA" sz="900" dirty="0" err="1" smtClean="0"/>
              <a:t>Kalofonos</a:t>
            </a:r>
            <a:r>
              <a:rPr lang="en-CA" sz="900" dirty="0" smtClean="0"/>
              <a:t> HP. A randomized controlled trial evaluating the efficacy and safety of vitamin E supplementation for protection against </a:t>
            </a:r>
            <a:r>
              <a:rPr lang="en-CA" sz="900" dirty="0" err="1" smtClean="0"/>
              <a:t>cisplatin</a:t>
            </a:r>
            <a:r>
              <a:rPr lang="en-CA" sz="900" dirty="0" smtClean="0"/>
              <a:t>-induced peripheral neuropathy: final results. Support Care Cancer. 2006 Nov;14(11):1134-40.</a:t>
            </a:r>
          </a:p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900" dirty="0" smtClean="0"/>
          </a:p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900" dirty="0"/>
          </a:p>
          <a:p>
            <a:endParaRPr lang="en-CA" sz="900" dirty="0"/>
          </a:p>
          <a:p>
            <a:endParaRPr lang="en-CA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5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34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dirty="0"/>
              <a:t>Case #3 details re: Ginger &amp; chemotherapy-induced nausea</a:t>
            </a:r>
          </a:p>
          <a:p>
            <a:endParaRPr lang="en-CA" sz="900" dirty="0"/>
          </a:p>
          <a:p>
            <a:r>
              <a:rPr lang="en-CA" sz="900" dirty="0"/>
              <a:t>Local patient treating at an academic medical institution came to the clinic because she was not </a:t>
            </a:r>
          </a:p>
          <a:p>
            <a:r>
              <a:rPr lang="en-CA" sz="900" dirty="0"/>
              <a:t>satisfied with the management of her side effects of treatment for her metastatic breast cancer.  She </a:t>
            </a:r>
          </a:p>
          <a:p>
            <a:r>
              <a:rPr lang="en-CA" sz="900" dirty="0"/>
              <a:t>was interested in an integrative approach to assist with her side effects.  She had completed 4 cycles </a:t>
            </a:r>
          </a:p>
          <a:p>
            <a:r>
              <a:rPr lang="en-CA" sz="900" dirty="0"/>
              <a:t>of </a:t>
            </a:r>
            <a:r>
              <a:rPr lang="en-CA" sz="900" dirty="0" err="1"/>
              <a:t>Taxotere</a:t>
            </a:r>
            <a:r>
              <a:rPr lang="en-CA" sz="900" dirty="0"/>
              <a:t> and Cytoxan.  She was to receive cycle 3 of carboplatin and gemcitabine and expressed </a:t>
            </a:r>
          </a:p>
          <a:p>
            <a:r>
              <a:rPr lang="en-CA" sz="900" dirty="0"/>
              <a:t>that she was having a hard time with nausea.  She was using Zofran but it gave her a headache and </a:t>
            </a:r>
          </a:p>
          <a:p>
            <a:r>
              <a:rPr lang="en-CA" sz="900" dirty="0"/>
              <a:t>constipation.  The headaches were debilitating and severely effecting her quality of life.   To address </a:t>
            </a:r>
          </a:p>
          <a:p>
            <a:r>
              <a:rPr lang="en-CA" sz="900" dirty="0"/>
              <a:t>her nausea she was recommended 200 mg of ginger </a:t>
            </a:r>
            <a:r>
              <a:rPr lang="en-CA" sz="900" dirty="0" err="1"/>
              <a:t>tid</a:t>
            </a:r>
            <a:r>
              <a:rPr lang="en-CA" sz="900" dirty="0"/>
              <a:t> which is the lower end of where the RCT </a:t>
            </a:r>
          </a:p>
          <a:p>
            <a:r>
              <a:rPr lang="en-CA" sz="900" dirty="0"/>
              <a:t>published by Ryan et al. indicated the most benefit. 2  The study by Ryan et al indicated the most </a:t>
            </a:r>
          </a:p>
          <a:p>
            <a:r>
              <a:rPr lang="en-CA" sz="900" dirty="0"/>
              <a:t>benefit with dosing between .5 – 1g per day.  On the patients 3 week return she reported that her </a:t>
            </a:r>
          </a:p>
          <a:p>
            <a:r>
              <a:rPr lang="en-CA" sz="900" dirty="0"/>
              <a:t>nausea was controlled and that she only had to use Zofran 3 times in 3 weeks.   She preferred the </a:t>
            </a:r>
          </a:p>
          <a:p>
            <a:r>
              <a:rPr lang="en-CA" sz="900" dirty="0"/>
              <a:t>ginger because her headaches and constipation resolved with only having to use the Zofran 3 times.  </a:t>
            </a:r>
          </a:p>
          <a:p>
            <a:endParaRPr lang="en-CA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52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70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5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32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9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5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5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000" dirty="0"/>
              <a:t>Training includes:</a:t>
            </a:r>
            <a:br>
              <a:rPr lang="en-CA" sz="1000" dirty="0"/>
            </a:br>
            <a:endParaRPr lang="en-CA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Internships &amp; clinical rotations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Residency &amp; fellowship opportunities in subspecialties ex. FABNO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7 Schools in North America, 5 in US, 2 in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ND’s in 19 states, the District of Columbia, and the United States territories of Puerto Rico and the United States Virgin Islands have licensing or regulation laws for Naturopathic doctors.- AANP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ND’s are registered in the provinces and northern territories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2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618282" y="3130062"/>
            <a:ext cx="13751169" cy="5662246"/>
          </a:xfrm>
          <a:prstGeom prst="rect">
            <a:avLst/>
          </a:prstGeom>
          <a:solidFill>
            <a:srgbClr val="4DB92C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873261" y="3464169"/>
            <a:ext cx="13153292" cy="50292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9353" y="9905320"/>
            <a:ext cx="12234494" cy="1400185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Role of Naturopathic Medicine in Integrative Oncology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7931" y="4114801"/>
            <a:ext cx="11801075" cy="358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2664943" y="4101575"/>
            <a:ext cx="0" cy="6090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 userDrawn="1"/>
        </p:nvSpPr>
        <p:spPr>
          <a:xfrm>
            <a:off x="12453258" y="6872840"/>
            <a:ext cx="424335" cy="4244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DBE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45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13209477" y="3230848"/>
            <a:ext cx="10293947" cy="8087276"/>
            <a:chOff x="125" y="0"/>
            <a:chExt cx="2208" cy="1424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0"/>
              <a:ext cx="2208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190" y="48"/>
              <a:ext cx="2080" cy="12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sz="30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3507040" y="3391837"/>
            <a:ext cx="9697198" cy="7258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5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42945" y="3498932"/>
            <a:ext cx="11210162" cy="704386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199"/>
            </a:lvl1pPr>
            <a:lvl2pPr>
              <a:lnSpc>
                <a:spcPct val="150000"/>
              </a:lnSpc>
              <a:defRPr sz="2799"/>
            </a:lvl2pPr>
            <a:lvl3pPr>
              <a:lnSpc>
                <a:spcPct val="150000"/>
              </a:lnSpc>
              <a:defRPr sz="2399"/>
            </a:lvl3pPr>
            <a:lvl4pPr>
              <a:lnSpc>
                <a:spcPct val="150000"/>
              </a:lnSpc>
              <a:defRPr sz="2199"/>
            </a:lvl4pPr>
            <a:lvl5pPr>
              <a:lnSpc>
                <a:spcPct val="150000"/>
              </a:lnSpc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4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897035" y="2960348"/>
            <a:ext cx="4787153" cy="4480358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3599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1729279" y="4541501"/>
            <a:ext cx="0" cy="6090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 userDrawn="1"/>
        </p:nvSpPr>
        <p:spPr>
          <a:xfrm>
            <a:off x="11517117" y="7374601"/>
            <a:ext cx="424335" cy="4244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DBE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45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729285" y="3208574"/>
            <a:ext cx="10293949" cy="8087276"/>
            <a:chOff x="0" y="0"/>
            <a:chExt cx="2208" cy="1424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08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64" y="48"/>
              <a:ext cx="2080" cy="12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sz="30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27658" y="3393631"/>
            <a:ext cx="9697198" cy="7258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5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176505" y="3607822"/>
            <a:ext cx="11210162" cy="704386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199"/>
            </a:lvl1pPr>
            <a:lvl2pPr>
              <a:lnSpc>
                <a:spcPct val="150000"/>
              </a:lnSpc>
              <a:defRPr sz="2799"/>
            </a:lvl2pPr>
            <a:lvl3pPr>
              <a:lnSpc>
                <a:spcPct val="150000"/>
              </a:lnSpc>
              <a:defRPr sz="2399"/>
            </a:lvl3pPr>
            <a:lvl4pPr>
              <a:lnSpc>
                <a:spcPct val="150000"/>
              </a:lnSpc>
              <a:defRPr sz="2199"/>
            </a:lvl4pPr>
            <a:lvl5pPr>
              <a:lnSpc>
                <a:spcPct val="150000"/>
              </a:lnSpc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27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dd video Plus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255459" y="3077580"/>
            <a:ext cx="11878226" cy="81009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199" baseline="0"/>
            </a:lvl1pPr>
          </a:lstStyle>
          <a:p>
            <a:pPr lvl="0"/>
            <a:r>
              <a:rPr lang="en-US" dirty="0"/>
              <a:t>Click icon to add object, video or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13522" y="3077580"/>
            <a:ext cx="9313610" cy="8100900"/>
          </a:xfrm>
        </p:spPr>
        <p:txBody>
          <a:bodyPr>
            <a:normAutofit/>
          </a:bodyPr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01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229600"/>
            <a:ext cx="24377650" cy="54864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408407" y="8676463"/>
            <a:ext cx="5172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Lato Regular"/>
                <a:cs typeface="Lato Regular"/>
              </a:rPr>
              <a:t>CONTACT US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79" y="1845095"/>
            <a:ext cx="12811240" cy="389231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24377650" cy="1830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50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618282" y="3130062"/>
            <a:ext cx="13751169" cy="5662246"/>
          </a:xfrm>
          <a:prstGeom prst="rect">
            <a:avLst/>
          </a:prstGeom>
          <a:solidFill>
            <a:srgbClr val="4DB92C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873261" y="3464169"/>
            <a:ext cx="13153292" cy="50292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9353" y="9905320"/>
            <a:ext cx="12234494" cy="1400185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Role of Naturopathic Medicine in Integrative Oncology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7931" y="4114801"/>
            <a:ext cx="11801075" cy="358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668000" y="3146612"/>
            <a:ext cx="12039600" cy="9451975"/>
          </a:xfrm>
        </p:spPr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3238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323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4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668000" y="3146612"/>
            <a:ext cx="12039600" cy="9451975"/>
          </a:xfrm>
        </p:spPr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26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485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2485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157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6225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5025" y="3651250"/>
            <a:ext cx="10436225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519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4850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2400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2400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225" y="3362325"/>
            <a:ext cx="10363200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225" y="5010150"/>
            <a:ext cx="10363200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466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477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564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0" y="1974850"/>
            <a:ext cx="12341225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032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0" y="1974850"/>
            <a:ext cx="12341225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11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842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038" y="730250"/>
            <a:ext cx="5256212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16238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2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4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229163" y="2960348"/>
            <a:ext cx="3543609" cy="3544532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3599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89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2664943" y="4101575"/>
            <a:ext cx="0" cy="6090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 userDrawn="1"/>
        </p:nvSpPr>
        <p:spPr>
          <a:xfrm>
            <a:off x="12453258" y="6872840"/>
            <a:ext cx="424335" cy="4244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DBE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45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13209477" y="3230848"/>
            <a:ext cx="10293947" cy="8087276"/>
            <a:chOff x="125" y="0"/>
            <a:chExt cx="2208" cy="1424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0"/>
              <a:ext cx="2208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190" y="48"/>
              <a:ext cx="2080" cy="12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sz="30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3507040" y="3391837"/>
            <a:ext cx="9697198" cy="7258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5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42945" y="3498932"/>
            <a:ext cx="11210162" cy="704386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199"/>
            </a:lvl1pPr>
            <a:lvl2pPr>
              <a:lnSpc>
                <a:spcPct val="150000"/>
              </a:lnSpc>
              <a:defRPr sz="2799"/>
            </a:lvl2pPr>
            <a:lvl3pPr>
              <a:lnSpc>
                <a:spcPct val="150000"/>
              </a:lnSpc>
              <a:defRPr sz="2399"/>
            </a:lvl3pPr>
            <a:lvl4pPr>
              <a:lnSpc>
                <a:spcPct val="150000"/>
              </a:lnSpc>
              <a:defRPr sz="2199"/>
            </a:lvl4pPr>
            <a:lvl5pPr>
              <a:lnSpc>
                <a:spcPct val="150000"/>
              </a:lnSpc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4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1729279" y="4541501"/>
            <a:ext cx="0" cy="6090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 userDrawn="1"/>
        </p:nvSpPr>
        <p:spPr>
          <a:xfrm>
            <a:off x="11517117" y="7374601"/>
            <a:ext cx="424335" cy="4244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DBE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45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729285" y="3208574"/>
            <a:ext cx="10293949" cy="8087276"/>
            <a:chOff x="0" y="0"/>
            <a:chExt cx="2208" cy="1424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08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64" y="48"/>
              <a:ext cx="2080" cy="12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sz="30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27658" y="3393631"/>
            <a:ext cx="9697198" cy="7258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5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176505" y="3607822"/>
            <a:ext cx="11210162" cy="704386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199"/>
            </a:lvl1pPr>
            <a:lvl2pPr>
              <a:lnSpc>
                <a:spcPct val="150000"/>
              </a:lnSpc>
              <a:defRPr sz="2799"/>
            </a:lvl2pPr>
            <a:lvl3pPr>
              <a:lnSpc>
                <a:spcPct val="150000"/>
              </a:lnSpc>
              <a:defRPr sz="2399"/>
            </a:lvl3pPr>
            <a:lvl4pPr>
              <a:lnSpc>
                <a:spcPct val="150000"/>
              </a:lnSpc>
              <a:defRPr sz="2199"/>
            </a:lvl4pPr>
            <a:lvl5pPr>
              <a:lnSpc>
                <a:spcPct val="150000"/>
              </a:lnSpc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49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d video Plus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255459" y="3077580"/>
            <a:ext cx="11878226" cy="81009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199" baseline="0"/>
            </a:lvl1pPr>
          </a:lstStyle>
          <a:p>
            <a:pPr lvl="0"/>
            <a:r>
              <a:rPr lang="en-US" dirty="0"/>
              <a:t>Click icon to add object, video or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13522" y="3077580"/>
            <a:ext cx="9313610" cy="8100900"/>
          </a:xfrm>
        </p:spPr>
        <p:txBody>
          <a:bodyPr>
            <a:normAutofit/>
          </a:bodyPr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36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E633-80EF-4E68-B992-47FDC1D4BEDE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1729279" y="4541501"/>
            <a:ext cx="0" cy="6090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 userDrawn="1"/>
        </p:nvSpPr>
        <p:spPr>
          <a:xfrm>
            <a:off x="11517117" y="7374601"/>
            <a:ext cx="424335" cy="4244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DBE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45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729285" y="3208574"/>
            <a:ext cx="10293949" cy="8087276"/>
            <a:chOff x="0" y="0"/>
            <a:chExt cx="2208" cy="1424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08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64" y="48"/>
              <a:ext cx="2080" cy="12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sz="30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27658" y="3393631"/>
            <a:ext cx="9697198" cy="7258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5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176505" y="3607822"/>
            <a:ext cx="11210162" cy="704386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199"/>
            </a:lvl1pPr>
            <a:lvl2pPr>
              <a:lnSpc>
                <a:spcPct val="150000"/>
              </a:lnSpc>
              <a:defRPr sz="2799"/>
            </a:lvl2pPr>
            <a:lvl3pPr>
              <a:lnSpc>
                <a:spcPct val="150000"/>
              </a:lnSpc>
              <a:defRPr sz="2399"/>
            </a:lvl3pPr>
            <a:lvl4pPr>
              <a:lnSpc>
                <a:spcPct val="150000"/>
              </a:lnSpc>
              <a:defRPr sz="2199"/>
            </a:lvl4pPr>
            <a:lvl5pPr>
              <a:lnSpc>
                <a:spcPct val="150000"/>
              </a:lnSpc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49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video Plus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255459" y="3077580"/>
            <a:ext cx="11878226" cy="81009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199" baseline="0"/>
            </a:lvl1pPr>
          </a:lstStyle>
          <a:p>
            <a:pPr lvl="0"/>
            <a:r>
              <a:rPr lang="en-US" dirty="0"/>
              <a:t>Click icon to add object, video or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13522" y="3077580"/>
            <a:ext cx="9313610" cy="8100900"/>
          </a:xfrm>
        </p:spPr>
        <p:txBody>
          <a:bodyPr>
            <a:normAutofit/>
          </a:bodyPr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36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229600"/>
            <a:ext cx="24377650" cy="54864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408407" y="8676463"/>
            <a:ext cx="5172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Lato Regular"/>
                <a:cs typeface="Lato Regular"/>
              </a:rPr>
              <a:t>CONTACT US</a:t>
            </a:r>
          </a:p>
        </p:txBody>
      </p:sp>
      <p:pic>
        <p:nvPicPr>
          <p:cNvPr id="25" name="Picture Placeholder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1" b="24681"/>
          <a:stretch>
            <a:fillRect/>
          </a:stretch>
        </p:blipFill>
        <p:spPr>
          <a:xfrm>
            <a:off x="0" y="0"/>
            <a:ext cx="24377650" cy="82296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H="1" flipV="1">
            <a:off x="0" y="4389"/>
            <a:ext cx="24377650" cy="1371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ED9807"/>
              </a:gs>
              <a:gs pos="100000">
                <a:srgbClr val="ED980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818909" y="4294909"/>
            <a:ext cx="13134109" cy="393469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56" y="4684199"/>
            <a:ext cx="10052324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229163" y="2960348"/>
            <a:ext cx="3543609" cy="3544532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3599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8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785493"/>
            <a:ext cx="24377650" cy="1081511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035444"/>
            <a:ext cx="24377650" cy="16805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7092"/>
            <a:ext cx="24377650" cy="1302327"/>
          </a:xfrm>
          <a:prstGeom prst="rect">
            <a:avLst/>
          </a:prstGeom>
          <a:solidFill>
            <a:srgbClr val="ED9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5882158" cy="974252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37" y="2439425"/>
            <a:ext cx="22818872" cy="895768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29" r:id="rId10"/>
    <p:sldLayoutId id="2147483823" r:id="rId11"/>
    <p:sldLayoutId id="2147483824" r:id="rId12"/>
    <p:sldLayoutId id="2147483826" r:id="rId13"/>
    <p:sldLayoutId id="2147483827" r:id="rId14"/>
    <p:sldLayoutId id="2147483828" r:id="rId15"/>
    <p:sldLayoutId id="2147483776" r:id="rId16"/>
    <p:sldLayoutId id="2147483747" r:id="rId17"/>
    <p:sldLayoutId id="2147483757" r:id="rId1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4000" kern="1200">
          <a:solidFill>
            <a:schemeClr val="bg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0" indent="0" algn="l" defTabSz="1828434" rtl="0" eaLnBrk="1" latinLnBrk="0" hangingPunct="1">
        <a:lnSpc>
          <a:spcPct val="150000"/>
        </a:lnSpc>
        <a:spcBef>
          <a:spcPts val="2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485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76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jp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gi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canp.org/" TargetMode="External"/><Relationship Id="rId4" Type="http://schemas.openxmlformats.org/officeDocument/2006/relationships/hyperlink" Target="mailto:oncanp@gmail.com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3" y="13622801"/>
            <a:ext cx="24377652" cy="91414"/>
          </a:xfrm>
          <a:prstGeom prst="rect">
            <a:avLst/>
          </a:prstGeom>
          <a:solidFill>
            <a:srgbClr val="1EA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3744" y="13599057"/>
            <a:ext cx="24377650" cy="91414"/>
          </a:xfrm>
          <a:prstGeom prst="rect">
            <a:avLst/>
          </a:prstGeom>
          <a:solidFill>
            <a:srgbClr val="6F62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5032" y="3477564"/>
            <a:ext cx="14642308" cy="323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/>
              <a:t>The Role of Naturopathic Medicine in </a:t>
            </a:r>
            <a:r>
              <a:rPr lang="en-US" sz="6600" b="1" smtClean="0"/>
              <a:t>Cancer Care</a:t>
            </a:r>
            <a:endParaRPr lang="en-US" sz="6600" b="1" dirty="0"/>
          </a:p>
          <a:p>
            <a:pPr lvl="0" algn="ctr"/>
            <a:endParaRPr lang="en-US" sz="7198" spc="-300" dirty="0">
              <a:solidFill>
                <a:srgbClr val="FF8811"/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130010" y="539694"/>
            <a:ext cx="707702" cy="523084"/>
          </a:xfrm>
        </p:spPr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1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4377650" cy="17650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Naturopathic Medicine Provides Whole Person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3173836"/>
            <a:ext cx="18577751" cy="9245581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Naturopathic medicine includes the following concepts:</a:t>
            </a:r>
          </a:p>
          <a:p>
            <a:pPr marL="1942826" lvl="1" indent="-571500"/>
            <a:r>
              <a:rPr lang="en-CA" sz="3600" dirty="0"/>
              <a:t>State of health is inseparable from body, mind, spirit &amp; environment.</a:t>
            </a:r>
          </a:p>
          <a:p>
            <a:pPr marL="1942826" lvl="1" indent="-571500"/>
            <a:r>
              <a:rPr lang="en-CA" sz="3600" dirty="0"/>
              <a:t>The body has an inherent ability to heal itself.</a:t>
            </a:r>
          </a:p>
          <a:p>
            <a:pPr marL="1942826" lvl="1" indent="-571500"/>
            <a:r>
              <a:rPr lang="en-CA" sz="3600" dirty="0"/>
              <a:t>Lifestyle factors contribute to health and illness.</a:t>
            </a:r>
          </a:p>
          <a:p>
            <a:pPr marL="1942826" lvl="1" indent="-571500"/>
            <a:r>
              <a:rPr lang="en-CA" sz="3600" dirty="0"/>
              <a:t>Every individual is biochemically unique.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NDs take time to listen and engage with patients.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Patients are educated to take </a:t>
            </a:r>
            <a:r>
              <a:rPr lang="en-CA" sz="4400" dirty="0" smtClean="0"/>
              <a:t>an active </a:t>
            </a:r>
            <a:r>
              <a:rPr lang="en-CA" sz="4400" dirty="0"/>
              <a:t>role in </a:t>
            </a:r>
            <a:r>
              <a:rPr lang="en-CA" sz="4400" dirty="0" smtClean="0"/>
              <a:t>their healing </a:t>
            </a:r>
            <a:r>
              <a:rPr lang="en-CA" sz="4400" dirty="0"/>
              <a:t>process. </a:t>
            </a:r>
          </a:p>
          <a:p>
            <a:pPr marL="1942826" lvl="1" indent="-571500"/>
            <a:r>
              <a:rPr lang="en-CA" sz="3600" dirty="0" smtClean="0"/>
              <a:t>"</a:t>
            </a:r>
            <a:r>
              <a:rPr lang="en-CA" sz="3600" dirty="0"/>
              <a:t>Self-care” </a:t>
            </a:r>
            <a:r>
              <a:rPr lang="en-CA" sz="3600" dirty="0" smtClean="0"/>
              <a:t>through lifestyle based interventions is </a:t>
            </a:r>
            <a:r>
              <a:rPr lang="en-CA" sz="3600" dirty="0"/>
              <a:t>encouraged.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8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What Happens in a Typical ND Visit</a:t>
            </a:r>
            <a:endParaRPr lang="en-CA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4"/>
            <a:ext cx="22547324" cy="9447775"/>
          </a:xfrm>
        </p:spPr>
        <p:txBody>
          <a:bodyPr>
            <a:normAutofit/>
          </a:bodyPr>
          <a:lstStyle/>
          <a:p>
            <a:r>
              <a:rPr lang="en-CA" sz="4800" b="1" dirty="0"/>
              <a:t>Initial consultation: </a:t>
            </a:r>
            <a:r>
              <a:rPr lang="en-CA" sz="4800" b="1" dirty="0" smtClean="0"/>
              <a:t> </a:t>
            </a:r>
          </a:p>
          <a:p>
            <a:pPr marL="685800" indent="-685800">
              <a:buFont typeface="Wingdings" charset="2"/>
              <a:buChar char="Ø"/>
            </a:pPr>
            <a:r>
              <a:rPr lang="en-CA" sz="4800" dirty="0" smtClean="0"/>
              <a:t>varies in length among practitioners and may be </a:t>
            </a:r>
            <a:r>
              <a:rPr lang="en-CA" sz="4800" dirty="0"/>
              <a:t>up to 90 </a:t>
            </a:r>
            <a:r>
              <a:rPr lang="en-CA" sz="4800" dirty="0" smtClean="0"/>
              <a:t>minutes. 	</a:t>
            </a:r>
          </a:p>
          <a:p>
            <a:pPr marL="685800" indent="-685800">
              <a:buFont typeface="Wingdings" charset="2"/>
              <a:buChar char="Ø"/>
            </a:pPr>
            <a:r>
              <a:rPr lang="en-CA" sz="4800" dirty="0" smtClean="0"/>
              <a:t>includes medical </a:t>
            </a:r>
            <a:r>
              <a:rPr lang="en-CA" sz="4800" dirty="0"/>
              <a:t>history, </a:t>
            </a:r>
            <a:r>
              <a:rPr lang="en-CA" sz="4800" dirty="0" smtClean="0"/>
              <a:t>review of previous laboratory, pathology and imaging reports, and patient assessment.  Indicated lab tests </a:t>
            </a:r>
            <a:r>
              <a:rPr lang="en-CA" sz="4800" dirty="0"/>
              <a:t>may be ordered. </a:t>
            </a:r>
          </a:p>
          <a:p>
            <a:r>
              <a:rPr lang="en-CA" sz="4800" b="1" dirty="0"/>
              <a:t>Treatment </a:t>
            </a:r>
            <a:r>
              <a:rPr lang="en-CA" sz="4800" b="1" dirty="0" smtClean="0"/>
              <a:t>plan:  </a:t>
            </a:r>
            <a:r>
              <a:rPr lang="en-CA" sz="4800" dirty="0" smtClean="0"/>
              <a:t>is personalized may </a:t>
            </a:r>
            <a:r>
              <a:rPr lang="en-CA" sz="4800" dirty="0"/>
              <a:t>consist of nutritional </a:t>
            </a:r>
            <a:r>
              <a:rPr lang="en-CA" sz="4800" dirty="0" smtClean="0"/>
              <a:t>guidance, </a:t>
            </a:r>
            <a:r>
              <a:rPr lang="en-CA" sz="4800" dirty="0"/>
              <a:t>vitamin and </a:t>
            </a:r>
            <a:r>
              <a:rPr lang="en-CA" sz="4800" dirty="0" smtClean="0"/>
              <a:t>herbs, and recommendations for therapeutic lifestyle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 smtClean="0"/>
              <a:t>May include referrals </a:t>
            </a:r>
            <a:r>
              <a:rPr lang="en-CA" sz="4800" dirty="0"/>
              <a:t>to other providers.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/>
              <a:t>Patients </a:t>
            </a:r>
            <a:r>
              <a:rPr lang="en-CA" sz="4800" dirty="0" smtClean="0"/>
              <a:t>typically return </a:t>
            </a:r>
            <a:r>
              <a:rPr lang="en-CA" sz="4800" dirty="0"/>
              <a:t>for 30-60 minute </a:t>
            </a:r>
            <a:r>
              <a:rPr lang="en-CA" sz="4800" dirty="0" smtClean="0"/>
              <a:t>follow-up sessions as </a:t>
            </a:r>
            <a:r>
              <a:rPr lang="en-CA" sz="4800" dirty="0"/>
              <a:t>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9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What Happens in a Typical ND Visit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1213375" cy="8957686"/>
          </a:xfrm>
        </p:spPr>
        <p:txBody>
          <a:bodyPr>
            <a:norm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CA" sz="4400" dirty="0"/>
              <a:t>NDs answer questions about natural therapies, discuss patients’ goals </a:t>
            </a:r>
            <a:br>
              <a:rPr lang="en-CA" sz="4400" dirty="0"/>
            </a:br>
            <a:r>
              <a:rPr lang="en-CA" sz="4400" dirty="0"/>
              <a:t>and provide education about </a:t>
            </a:r>
            <a:r>
              <a:rPr lang="en-CA" sz="4400" dirty="0" smtClean="0"/>
              <a:t>conventional </a:t>
            </a:r>
            <a:r>
              <a:rPr lang="en-CA" sz="4400" dirty="0"/>
              <a:t>and natural treatments.</a:t>
            </a:r>
          </a:p>
          <a:p>
            <a:pPr marL="571500" indent="-571500">
              <a:buFont typeface="Wingdings" charset="2"/>
              <a:buChar char="Ø"/>
            </a:pPr>
            <a:r>
              <a:rPr lang="en-CA" sz="4400" dirty="0"/>
              <a:t>Naturopathic consults include review and assessment of:</a:t>
            </a:r>
          </a:p>
          <a:p>
            <a:pPr marL="1942826" lvl="1" indent="-571500"/>
            <a:r>
              <a:rPr lang="en-CA" sz="3600" dirty="0"/>
              <a:t>Key health parameters: inflammation, digestion, elimination, nutritional status, </a:t>
            </a:r>
            <a:r>
              <a:rPr lang="en-CA" sz="3600" dirty="0" smtClean="0"/>
              <a:t>blood </a:t>
            </a:r>
            <a:r>
              <a:rPr lang="en-CA" sz="3600" dirty="0"/>
              <a:t>sugar control, stress</a:t>
            </a:r>
            <a:r>
              <a:rPr lang="en-CA" sz="3600" dirty="0" smtClean="0"/>
              <a:t>, fitness, sleep, </a:t>
            </a:r>
            <a:r>
              <a:rPr lang="en-CA" sz="3600" dirty="0"/>
              <a:t>immune function, risk </a:t>
            </a:r>
            <a:r>
              <a:rPr lang="en-CA" sz="3600" dirty="0" smtClean="0"/>
              <a:t>factors, mental emotional status, and </a:t>
            </a:r>
            <a:r>
              <a:rPr lang="en-CA" sz="3600" dirty="0"/>
              <a:t>disease status. </a:t>
            </a:r>
          </a:p>
          <a:p>
            <a:pPr marL="1942826" lvl="1" indent="-571500"/>
            <a:r>
              <a:rPr lang="en-CA" sz="3600" dirty="0"/>
              <a:t>Current records: labs, </a:t>
            </a:r>
            <a:r>
              <a:rPr lang="en-CA" sz="3600" dirty="0" smtClean="0"/>
              <a:t>imaging, </a:t>
            </a:r>
            <a:r>
              <a:rPr lang="en-CA" sz="3600" dirty="0"/>
              <a:t>surgical, radiation and </a:t>
            </a:r>
            <a:r>
              <a:rPr lang="en-CA" sz="3600" dirty="0" smtClean="0"/>
              <a:t>medical oncology </a:t>
            </a:r>
            <a:r>
              <a:rPr lang="en-CA" sz="3600" dirty="0"/>
              <a:t>reports.</a:t>
            </a:r>
          </a:p>
          <a:p>
            <a:pPr marL="1942826" lvl="1" indent="-571500"/>
            <a:r>
              <a:rPr lang="en-CA" sz="3600" dirty="0"/>
              <a:t>Prescription medications &amp; supplements in use: to avoid possible interactions </a:t>
            </a:r>
            <a:br>
              <a:rPr lang="en-CA" sz="3600" dirty="0"/>
            </a:br>
            <a:r>
              <a:rPr lang="en-CA" sz="3600" dirty="0"/>
              <a:t>with any natural health product &amp; ensure safety.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0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5882158" cy="659835"/>
          </a:xfrm>
        </p:spPr>
        <p:txBody>
          <a:bodyPr>
            <a:normAutofit fontScale="90000"/>
          </a:bodyPr>
          <a:lstStyle/>
          <a:p>
            <a:r>
              <a:rPr lang="en-CA" sz="4800" dirty="0" smtClean="0"/>
              <a:t> </a:t>
            </a:r>
            <a:r>
              <a:rPr lang="en-CA" sz="4800" dirty="0"/>
              <a:t>Collaboration Among Providers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3" name="Picture 2" descr="Circle of Care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78" y="1143001"/>
            <a:ext cx="11045971" cy="110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4688" y="8725114"/>
            <a:ext cx="1319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Patient Demand: The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14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045077" y="4013637"/>
            <a:ext cx="3543609" cy="3544532"/>
          </a:xfrm>
        </p:spPr>
      </p:sp>
    </p:spTree>
    <p:extLst>
      <p:ext uri="{BB962C8B-B14F-4D97-AF65-F5344CB8AC3E}">
        <p14:creationId xmlns:p14="http://schemas.microsoft.com/office/powerpoint/2010/main" val="23869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Cancer Patients Use of Natural Therapies – CDC  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439425"/>
            <a:ext cx="20183430" cy="895768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Over half of the US population is using supplements.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11% of oncology patients report use of natural therapies prior to diagnosis.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58% report use of natural therapies after diagnosis.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52% of natural medicine consumers with cancer take dietary supplements.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41% of oncologists regularly ask their patients about supplement use.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Two thirds of oncologists said they avoid this topic due to lack of training.</a:t>
            </a:r>
          </a:p>
          <a:p>
            <a:endParaRPr lang="en-CA" sz="2200" dirty="0"/>
          </a:p>
          <a:p>
            <a:r>
              <a:rPr lang="en-CA" sz="2600" dirty="0"/>
              <a:t>Journal of Clinical Oncology, 2015 ASCO Annual Meeting (May 29 – June 2, 2015) Vol 33, No 15_suppl (May 20 Supplement), 2015: 9625.</a:t>
            </a:r>
            <a:br>
              <a:rPr lang="en-CA" sz="2600" dirty="0"/>
            </a:br>
            <a:r>
              <a:rPr lang="en-CA" sz="2600" dirty="0"/>
              <a:t>Link to CDC report: http://www.cdc.gov/nchs/data/databriefs/db61.htm</a:t>
            </a:r>
          </a:p>
          <a:p>
            <a:pPr lvl="1" indent="0">
              <a:buNone/>
            </a:pPr>
            <a:endParaRPr lang="en-CA" sz="28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2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6" y="483166"/>
            <a:ext cx="17004003" cy="974252"/>
          </a:xfrm>
        </p:spPr>
        <p:txBody>
          <a:bodyPr>
            <a:noAutofit/>
          </a:bodyPr>
          <a:lstStyle/>
          <a:p>
            <a:r>
              <a:rPr lang="en-CA" sz="4800" dirty="0"/>
              <a:t>Cancer Patients Use Complementary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253342"/>
            <a:ext cx="21136535" cy="1034264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Survey of 453 patients on Complementary &amp; Alternative Medicine (CAM) use.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83.3% used at least one CAM therapy concurrent with cancer treatment. 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40% had not discussed CAM usage with their physicians. 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24.7% used seven or more CAM therapies. 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41% of oncologists regularly ask their patients about supplement use. 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Survey of 3400 respondents, 87% use CAM during cancer care in comprehensive </a:t>
            </a:r>
            <a:br>
              <a:rPr lang="en-CA" sz="3600" dirty="0"/>
            </a:br>
            <a:r>
              <a:rPr lang="en-CA" sz="3600" dirty="0"/>
              <a:t>cancer care centre. </a:t>
            </a:r>
            <a:r>
              <a:rPr lang="en-CA" sz="3600" baseline="30000" dirty="0"/>
              <a:t>(</a:t>
            </a:r>
            <a:r>
              <a:rPr lang="en-CA" sz="3600" baseline="30000" dirty="0" smtClean="0"/>
              <a:t>2)</a:t>
            </a:r>
            <a:endParaRPr lang="en-CA" sz="3600" dirty="0" smtClean="0"/>
          </a:p>
          <a:p>
            <a:pPr marL="457200" indent="-457200">
              <a:buAutoNum type="arabicParenBoth"/>
            </a:pPr>
            <a:r>
              <a:rPr lang="en-CA" sz="2300" dirty="0" smtClean="0"/>
              <a:t>Richardson </a:t>
            </a:r>
            <a:r>
              <a:rPr lang="en-CA" sz="2300" dirty="0"/>
              <a:t>MA, Sanders T, Palmer JL, et al. Complementary/Alternative Medicine Use in a Comprehensive Cancer Center and the Implications for Oncology. J </a:t>
            </a:r>
            <a:r>
              <a:rPr lang="en-CA" sz="2300" dirty="0" err="1"/>
              <a:t>Clin</a:t>
            </a:r>
            <a:r>
              <a:rPr lang="en-CA" sz="2300" dirty="0"/>
              <a:t> </a:t>
            </a:r>
            <a:r>
              <a:rPr lang="en-CA" sz="2300" dirty="0" err="1"/>
              <a:t>Oncol</a:t>
            </a:r>
            <a:r>
              <a:rPr lang="en-CA" sz="2300" dirty="0"/>
              <a:t> 2000 Jul;18(13):2505-1 </a:t>
            </a:r>
          </a:p>
          <a:p>
            <a:pPr marL="457200" indent="-457200">
              <a:buAutoNum type="arabicParenBoth"/>
            </a:pPr>
            <a:r>
              <a:rPr lang="en-CA" sz="2300" dirty="0"/>
              <a:t>Patricia L. Judson, MD, </a:t>
            </a:r>
            <a:r>
              <a:rPr lang="en-CA" sz="2300" dirty="0" err="1"/>
              <a:t>Reem</a:t>
            </a:r>
            <a:r>
              <a:rPr lang="en-CA" sz="2300" dirty="0"/>
              <a:t> Abdallah, MD, et al. Complementary and Alternative Medicine Use in Individuals Presenting for Care at a Comprehensive Cancer Center. Integrative Cancer Therapies 2017, Vol. 16(1) 96–103</a:t>
            </a:r>
          </a:p>
          <a:p>
            <a:endParaRPr lang="en-CA" sz="2000" dirty="0"/>
          </a:p>
          <a:p>
            <a:pPr lvl="1" indent="0">
              <a:buNone/>
            </a:pPr>
            <a:endParaRPr lang="en-CA" sz="28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8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Attitudes &amp; Practice Patterns of Oncologists – 2014 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18416387" cy="895768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Oncologists discuss use of supplements with 41% of patients.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26% of discussions initiated by the oncologist.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Two out of three oncologists reported they did not have enough knowledge to answer questions regarding herbs and supplements.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59% had not received any education about the topic.</a:t>
            </a:r>
          </a:p>
          <a:p>
            <a:endParaRPr lang="en-CA" sz="2200" dirty="0"/>
          </a:p>
          <a:p>
            <a:endParaRPr lang="en-CA" sz="2200" dirty="0"/>
          </a:p>
          <a:p>
            <a:r>
              <a:rPr lang="en-CA" sz="2400" dirty="0"/>
              <a:t>Lee RT, </a:t>
            </a:r>
            <a:r>
              <a:rPr lang="en-CA" sz="2400" dirty="0" err="1"/>
              <a:t>Barbo</a:t>
            </a:r>
            <a:r>
              <a:rPr lang="en-CA" sz="2400" dirty="0"/>
              <a:t> A, Lopez G, </a:t>
            </a:r>
            <a:r>
              <a:rPr lang="en-CA" sz="2400" dirty="0" err="1"/>
              <a:t>Melhem-Bertrandt</a:t>
            </a:r>
            <a:r>
              <a:rPr lang="en-CA" sz="2400" dirty="0"/>
              <a:t> A, Lin H, </a:t>
            </a:r>
            <a:r>
              <a:rPr lang="en-CA" sz="2400" dirty="0" err="1"/>
              <a:t>Olopade</a:t>
            </a:r>
            <a:r>
              <a:rPr lang="en-CA" sz="2400" dirty="0"/>
              <a:t> O, </a:t>
            </a:r>
            <a:r>
              <a:rPr lang="en-CA" sz="2400" dirty="0" err="1"/>
              <a:t>Curlin</a:t>
            </a:r>
            <a:r>
              <a:rPr lang="en-CA" sz="2400" dirty="0"/>
              <a:t> FA.  National Survey of US Oncologists' Knowledge, Attitudes, and Practice Patterns Regarding Herb and Supplement Use by Patients With Cancer. J </a:t>
            </a:r>
            <a:r>
              <a:rPr lang="en-CA" sz="2400" dirty="0" err="1"/>
              <a:t>Clin</a:t>
            </a:r>
            <a:r>
              <a:rPr lang="en-CA" sz="2400" dirty="0"/>
              <a:t> </a:t>
            </a:r>
            <a:r>
              <a:rPr lang="en-CA" sz="2400" dirty="0" err="1"/>
              <a:t>Oncolo</a:t>
            </a:r>
            <a:r>
              <a:rPr lang="en-CA" sz="2400" dirty="0"/>
              <a:t> 2014 Nov 17 </a:t>
            </a:r>
            <a:r>
              <a:rPr lang="en-CA" sz="2400" dirty="0" err="1"/>
              <a:t>pii</a:t>
            </a:r>
            <a:r>
              <a:rPr lang="en-CA" sz="2400" dirty="0"/>
              <a:t>: JCO.2014.55.8676</a:t>
            </a:r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7490" y="8623519"/>
            <a:ext cx="1319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Research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18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076420" y="4056510"/>
            <a:ext cx="3543609" cy="3544532"/>
          </a:xfrm>
        </p:spPr>
      </p:sp>
    </p:spTree>
    <p:extLst>
      <p:ext uri="{BB962C8B-B14F-4D97-AF65-F5344CB8AC3E}">
        <p14:creationId xmlns:p14="http://schemas.microsoft.com/office/powerpoint/2010/main" val="5454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The Current State of Integrative Oncology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1504908" cy="895768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400" dirty="0" smtClean="0"/>
              <a:t>Research in integrative </a:t>
            </a:r>
            <a:r>
              <a:rPr lang="en-CA" sz="5400" dirty="0"/>
              <a:t>oncology research is </a:t>
            </a:r>
            <a:r>
              <a:rPr lang="en-CA" sz="5400" dirty="0" smtClean="0"/>
              <a:t>substantial and ever-growing.</a:t>
            </a:r>
            <a:endParaRPr lang="en-CA" sz="5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400" dirty="0"/>
              <a:t>Largely guided by single intervention RCTs.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400" dirty="0"/>
              <a:t>NDs </a:t>
            </a:r>
            <a:r>
              <a:rPr lang="en-CA" sz="5400" dirty="0" smtClean="0"/>
              <a:t>focus </a:t>
            </a:r>
            <a:r>
              <a:rPr lang="en-CA" sz="5400" dirty="0"/>
              <a:t>on the highest quality human data for clinical </a:t>
            </a:r>
            <a:br>
              <a:rPr lang="en-CA" sz="5400" dirty="0"/>
            </a:br>
            <a:r>
              <a:rPr lang="en-CA" sz="5400" dirty="0"/>
              <a:t>decision-making.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400" dirty="0"/>
              <a:t>Many studies show safety of natural therapies in humans with support for </a:t>
            </a:r>
            <a:r>
              <a:rPr lang="en-CA" sz="5400" dirty="0" smtClean="0"/>
              <a:t>improvement in: </a:t>
            </a:r>
            <a:r>
              <a:rPr lang="en-CA" sz="5400" dirty="0"/>
              <a:t>quality of life, </a:t>
            </a:r>
            <a:r>
              <a:rPr lang="en-CA" sz="5400" dirty="0" smtClean="0"/>
              <a:t>side-effects, </a:t>
            </a:r>
            <a:r>
              <a:rPr lang="en-CA" sz="5400" dirty="0"/>
              <a:t>treatment response and </a:t>
            </a:r>
            <a:r>
              <a:rPr lang="en-CA" sz="5400" dirty="0" smtClean="0"/>
              <a:t>survival</a:t>
            </a:r>
            <a:r>
              <a:rPr lang="en-CA" sz="5400" dirty="0"/>
              <a:t>. </a:t>
            </a:r>
          </a:p>
          <a:p>
            <a:endParaRPr lang="en-CA" sz="36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3856" y="6910654"/>
            <a:ext cx="7493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AGENDA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71468" y="1635610"/>
            <a:ext cx="10121737" cy="9433250"/>
            <a:chOff x="4466448" y="886775"/>
            <a:chExt cx="3820629" cy="3621395"/>
          </a:xfrm>
        </p:grpSpPr>
        <p:cxnSp>
          <p:nvCxnSpPr>
            <p:cNvPr id="46" name="Straight Connector 45"/>
            <p:cNvCxnSpPr>
              <a:endCxn id="51" idx="4"/>
            </p:cNvCxnSpPr>
            <p:nvPr/>
          </p:nvCxnSpPr>
          <p:spPr>
            <a:xfrm>
              <a:off x="4585851" y="886775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75246" y="1591210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66448" y="2335769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75246" y="2870244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75246" y="3430727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75246" y="4223324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33650"/>
              <a:ext cx="3442296" cy="602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4800" b="1" dirty="0">
                  <a:latin typeface="+mj-lt"/>
                </a:rPr>
                <a:t>Defining Integrative Oncology &amp; Naturopathic Scope of Care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57455" y="2272426"/>
              <a:ext cx="3132626" cy="31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+mj-lt"/>
                </a:rPr>
                <a:t>Patient Demand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58733" y="2821340"/>
              <a:ext cx="2303406" cy="31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+mj-lt"/>
                </a:rPr>
                <a:t>Research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58733" y="3390558"/>
              <a:ext cx="3132626" cy="602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+mj-lt"/>
                </a:rPr>
                <a:t>Goals of Naturopathic Medicine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57455" y="4189153"/>
              <a:ext cx="2303406" cy="31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+mj-lt"/>
                </a:rPr>
                <a:t>Case Studies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3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Mental-Emotional </a:t>
            </a:r>
            <a:r>
              <a:rPr lang="en-CA" sz="4800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2023250" cy="942006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/>
              <a:t>Survival &amp; Recurrence after 11 years.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/>
              <a:t>Participants in the stress reduction program had a 79% lower risk of dying </a:t>
            </a:r>
            <a:br>
              <a:rPr lang="en-CA" sz="3200" dirty="0"/>
            </a:br>
            <a:r>
              <a:rPr lang="en-CA" sz="3200" dirty="0"/>
              <a:t>from any </a:t>
            </a:r>
            <a:r>
              <a:rPr lang="en-CA" sz="3200" dirty="0" smtClean="0"/>
              <a:t>cause (p=0.04) </a:t>
            </a:r>
            <a:r>
              <a:rPr lang="en-CA" sz="3200" dirty="0"/>
              <a:t>and a 55% lower risk of having a breast cancer </a:t>
            </a:r>
            <a:r>
              <a:rPr lang="en-CA" sz="3200" dirty="0" smtClean="0"/>
              <a:t>recurrence (p=0.01). </a:t>
            </a:r>
            <a:endParaRPr lang="en-CA" sz="3200" dirty="0"/>
          </a:p>
          <a:p>
            <a:pPr marL="285750" indent="-285750">
              <a:buFont typeface="Arial" pitchFamily="34" charset="0"/>
              <a:buChar char="•"/>
            </a:pPr>
            <a:endParaRPr lang="en-CA" sz="5100" dirty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en-CA" sz="1600" dirty="0"/>
          </a:p>
          <a:p>
            <a:pPr lvl="1" indent="0">
              <a:buNone/>
            </a:pPr>
            <a:endParaRPr lang="en-CA" sz="1600" dirty="0"/>
          </a:p>
          <a:p>
            <a:pPr marL="1942826" lvl="1" indent="-571500"/>
            <a:endParaRPr lang="en-CA" sz="1600" dirty="0"/>
          </a:p>
          <a:p>
            <a:pPr marL="1942826" lvl="1" indent="-571500"/>
            <a:endParaRPr lang="en-CA" sz="1600" dirty="0"/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8"/>
          <a:stretch/>
        </p:blipFill>
        <p:spPr bwMode="auto">
          <a:xfrm>
            <a:off x="705353" y="2719579"/>
            <a:ext cx="13514832" cy="373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624791" y="3311824"/>
            <a:ext cx="7183847" cy="4577954"/>
            <a:chOff x="899592" y="1340767"/>
            <a:chExt cx="6710146" cy="3096345"/>
          </a:xfrm>
        </p:grpSpPr>
        <p:sp>
          <p:nvSpPr>
            <p:cNvPr id="9" name="Rounded Rectangle 8"/>
            <p:cNvSpPr/>
            <p:nvPr/>
          </p:nvSpPr>
          <p:spPr>
            <a:xfrm>
              <a:off x="899592" y="2399134"/>
              <a:ext cx="3046040" cy="15841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Breast cancer patients post surgery</a:t>
              </a:r>
            </a:p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(N= 240)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951957" y="2276872"/>
              <a:ext cx="497731" cy="485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513964" y="1340767"/>
              <a:ext cx="3095774" cy="13302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Stress management program</a:t>
              </a:r>
            </a:p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(CBSM); 10 weeks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945632" y="2827945"/>
              <a:ext cx="504056" cy="5072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4427984" y="3335238"/>
              <a:ext cx="3096344" cy="11018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Control</a:t>
              </a:r>
            </a:p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1 day seminar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431454" y="6269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Fatigue </a:t>
            </a:r>
            <a:r>
              <a:rPr lang="en-CA" sz="4800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2023250" cy="942006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3200" dirty="0"/>
              <a:t>Followed for 3 months.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3200" dirty="0"/>
              <a:t>Fatigue improved by 44% in FRD group compared to 8% in </a:t>
            </a:r>
            <a:r>
              <a:rPr lang="en-CA" sz="3200" dirty="0" smtClean="0"/>
              <a:t>control (p= 0.01).</a:t>
            </a:r>
            <a:endParaRPr lang="en-CA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3200" dirty="0"/>
              <a:t>Sleep quality improved by nearly 50% in FDR group, with no improvement in </a:t>
            </a:r>
            <a:r>
              <a:rPr lang="en-CA" sz="3200" dirty="0" smtClean="0"/>
              <a:t>control (p=0.03).</a:t>
            </a:r>
            <a:endParaRPr lang="en-CA" sz="3200" dirty="0"/>
          </a:p>
          <a:p>
            <a:pPr marL="285750" indent="-285750">
              <a:buFont typeface="Arial" pitchFamily="34" charset="0"/>
              <a:buChar char="•"/>
            </a:pPr>
            <a:endParaRPr lang="en-CA" sz="12800" dirty="0"/>
          </a:p>
          <a:p>
            <a:pPr marL="285750" indent="-285750">
              <a:buFont typeface="Arial" pitchFamily="34" charset="0"/>
              <a:buChar char="•"/>
            </a:pPr>
            <a:endParaRPr lang="en-CA" sz="2000" dirty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en-CA" sz="1600" dirty="0"/>
          </a:p>
          <a:p>
            <a:pPr lvl="1" indent="0">
              <a:buNone/>
            </a:pPr>
            <a:endParaRPr lang="en-CA" sz="1600" dirty="0"/>
          </a:p>
          <a:p>
            <a:pPr marL="1942826" lvl="1" indent="-571500"/>
            <a:endParaRPr lang="en-CA" sz="1600" dirty="0"/>
          </a:p>
          <a:p>
            <a:pPr marL="1942826" lvl="1" indent="-571500"/>
            <a:endParaRPr lang="en-CA" sz="1600" dirty="0"/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31454" y="6269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6938" r="4511" b="7112"/>
          <a:stretch/>
        </p:blipFill>
        <p:spPr bwMode="auto">
          <a:xfrm>
            <a:off x="678436" y="2389227"/>
            <a:ext cx="15297141" cy="48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620013" y="3567917"/>
            <a:ext cx="9879707" cy="7310759"/>
            <a:chOff x="1724577" y="3812970"/>
            <a:chExt cx="6255817" cy="2721666"/>
          </a:xfrm>
        </p:grpSpPr>
        <p:sp>
          <p:nvSpPr>
            <p:cNvPr id="17" name="Rounded Rectangle 3"/>
            <p:cNvSpPr/>
            <p:nvPr/>
          </p:nvSpPr>
          <p:spPr>
            <a:xfrm>
              <a:off x="1724577" y="4615438"/>
              <a:ext cx="2541110" cy="7920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30 stage 0-III breast cancer survivors</a:t>
              </a:r>
            </a:p>
          </p:txBody>
        </p:sp>
        <p:sp>
          <p:nvSpPr>
            <p:cNvPr id="18" name="Rounded Rectangle 4"/>
            <p:cNvSpPr/>
            <p:nvPr/>
          </p:nvSpPr>
          <p:spPr>
            <a:xfrm>
              <a:off x="5076057" y="3812970"/>
              <a:ext cx="2904337" cy="10240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Fatigue reduction diet (n=15): </a:t>
              </a:r>
            </a:p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Fruits, vegetables, whole grains, omega-3 rich foods</a:t>
              </a:r>
            </a:p>
          </p:txBody>
        </p:sp>
        <p:sp>
          <p:nvSpPr>
            <p:cNvPr id="19" name="Rounded Rectangle 7"/>
            <p:cNvSpPr/>
            <p:nvPr/>
          </p:nvSpPr>
          <p:spPr>
            <a:xfrm>
              <a:off x="5078990" y="5705677"/>
              <a:ext cx="2623486" cy="828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General Health Curriculum Control (n=15)</a:t>
              </a: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V="1">
              <a:off x="4159015" y="4228741"/>
              <a:ext cx="845033" cy="419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>
              <a:off x="3742137" y="5440153"/>
              <a:ext cx="1189902" cy="437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55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</a:t>
            </a:r>
            <a:r>
              <a:rPr lang="en-CA" sz="4800" dirty="0" err="1" smtClean="0"/>
              <a:t>Ganoderma</a:t>
            </a:r>
            <a:r>
              <a:rPr lang="en-CA" sz="4800" dirty="0" smtClean="0"/>
              <a:t> (</a:t>
            </a:r>
            <a:r>
              <a:rPr lang="en-CA" sz="4800" dirty="0" err="1" smtClean="0"/>
              <a:t>Reishi</a:t>
            </a:r>
            <a:r>
              <a:rPr lang="en-CA" sz="4800" dirty="0" smtClean="0"/>
              <a:t>) </a:t>
            </a:r>
            <a:r>
              <a:rPr lang="en-CA" sz="4800" dirty="0"/>
              <a:t>for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194560"/>
            <a:ext cx="21175723" cy="966493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b="1" dirty="0"/>
              <a:t>Randomized control trial with 48 patients with existing fatigue, receiving</a:t>
            </a:r>
            <a:r>
              <a:rPr lang="en-CA" sz="3200" b="1" dirty="0">
                <a:solidFill>
                  <a:srgbClr val="FF0000"/>
                </a:solidFill>
              </a:rPr>
              <a:t> </a:t>
            </a:r>
            <a:r>
              <a:rPr lang="en-CA" sz="3200" b="1" dirty="0"/>
              <a:t>endocrine therapy </a:t>
            </a:r>
            <a:br>
              <a:rPr lang="en-CA" sz="3200" b="1" dirty="0"/>
            </a:br>
            <a:r>
              <a:rPr lang="en-CA" sz="3200" b="1" dirty="0"/>
              <a:t>for breast cancer; Stage 1 – IIIA.</a:t>
            </a:r>
          </a:p>
          <a:p>
            <a:pPr marL="1942826" lvl="1" indent="-571500"/>
            <a:r>
              <a:rPr lang="en-CA" sz="2800" dirty="0" err="1"/>
              <a:t>Ganoderma</a:t>
            </a:r>
            <a:r>
              <a:rPr lang="en-CA" sz="2800" dirty="0"/>
              <a:t>  mushroom spore powder 1000 mg TID, or placebo, for 4 weeks.</a:t>
            </a:r>
          </a:p>
          <a:p>
            <a:pPr marL="1942826" lvl="1" indent="-571500"/>
            <a:r>
              <a:rPr lang="en-CA" sz="2800" dirty="0"/>
              <a:t>FACT-F, Hospital Anxiety and Depression Scale (HADS), EORTC quality of life - (QLQ-C30) at baseline and 4 weeks.</a:t>
            </a:r>
          </a:p>
          <a:p>
            <a:pPr marL="1942826" lvl="1" indent="-571500"/>
            <a:r>
              <a:rPr lang="en-CA" sz="2800" dirty="0"/>
              <a:t>TNF-alpha, IL-6, liver, kidney function at baseline and 4 weeks.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b="1" dirty="0"/>
              <a:t>Results of statistical significance in the study:</a:t>
            </a:r>
          </a:p>
          <a:p>
            <a:pPr marL="1942826" lvl="1" indent="-571500"/>
            <a:r>
              <a:rPr lang="en-CA" sz="2800" dirty="0" err="1"/>
              <a:t>Ganoderma</a:t>
            </a:r>
            <a:r>
              <a:rPr lang="en-CA" sz="2800" dirty="0"/>
              <a:t> (</a:t>
            </a:r>
            <a:r>
              <a:rPr lang="en-CA" sz="2800" dirty="0" err="1"/>
              <a:t>Reishi</a:t>
            </a:r>
            <a:r>
              <a:rPr lang="en-CA" sz="2800" dirty="0"/>
              <a:t>) decreased the concentrations of TNF-α and IL-6.</a:t>
            </a:r>
          </a:p>
          <a:p>
            <a:pPr marL="1942826" lvl="1" indent="-571500"/>
            <a:r>
              <a:rPr lang="en-CA" sz="2800" dirty="0"/>
              <a:t>Fatigue improved and subjects had better </a:t>
            </a:r>
            <a:r>
              <a:rPr lang="en-CA" sz="2800" dirty="0" smtClean="0"/>
              <a:t>physical well being (p&lt;0.05) </a:t>
            </a:r>
            <a:r>
              <a:rPr lang="en-CA" sz="2800" dirty="0"/>
              <a:t>and emotional function </a:t>
            </a:r>
            <a:r>
              <a:rPr lang="en-CA" sz="2800" dirty="0" smtClean="0"/>
              <a:t>scores (p&lt;0.05).</a:t>
            </a:r>
            <a:endParaRPr lang="en-CA" sz="2800" dirty="0"/>
          </a:p>
          <a:p>
            <a:pPr marL="1942826" lvl="1" indent="-571500"/>
            <a:r>
              <a:rPr lang="en-CA" sz="2800" dirty="0"/>
              <a:t>Anxiety, depression, and sleep </a:t>
            </a:r>
            <a:r>
              <a:rPr lang="en-CA" sz="2800" dirty="0" smtClean="0"/>
              <a:t>improved (p&lt;0.01).</a:t>
            </a:r>
            <a:endParaRPr lang="en-CA" sz="2800" dirty="0"/>
          </a:p>
          <a:p>
            <a:pPr marL="1942826" lvl="1" indent="-571500"/>
            <a:r>
              <a:rPr lang="en-CA" sz="2800" dirty="0"/>
              <a:t>Improved emotional and cognitive function.</a:t>
            </a:r>
          </a:p>
          <a:p>
            <a:pPr marL="1942826" lvl="1" indent="-571500"/>
            <a:r>
              <a:rPr lang="en-CA" sz="2800" dirty="0"/>
              <a:t>Improved physical function and global QOL.</a:t>
            </a:r>
          </a:p>
          <a:p>
            <a:pPr marL="571500" indent="-571500"/>
            <a:r>
              <a:rPr lang="en-CA" sz="2400" dirty="0" err="1"/>
              <a:t>Zhoa</a:t>
            </a:r>
            <a:r>
              <a:rPr lang="en-CA" sz="2400" dirty="0"/>
              <a:t> H et al. Spore Powder of </a:t>
            </a:r>
            <a:r>
              <a:rPr lang="en-CA" sz="2400" dirty="0" err="1"/>
              <a:t>Ganoderma</a:t>
            </a:r>
            <a:r>
              <a:rPr lang="en-CA" sz="2400" dirty="0"/>
              <a:t> lucidum Improves Cancer-Related Fatigue in  Breast Cancer Patients Undergoing Endocrine Therapy: A Pilot Clinical Trial. </a:t>
            </a:r>
            <a:r>
              <a:rPr lang="en-CA" sz="2400" dirty="0" err="1"/>
              <a:t>Evid</a:t>
            </a:r>
            <a:r>
              <a:rPr lang="en-CA" sz="2400" dirty="0"/>
              <a:t> Based Complement </a:t>
            </a:r>
            <a:r>
              <a:rPr lang="en-CA" sz="2400" dirty="0" err="1"/>
              <a:t>Alternat</a:t>
            </a:r>
            <a:r>
              <a:rPr lang="en-CA" sz="2400" dirty="0"/>
              <a:t> Med. 2012;2012:809614</a:t>
            </a:r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3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Exercise </a:t>
            </a:r>
            <a:r>
              <a:rPr lang="en-CA" sz="4800" dirty="0"/>
              <a:t>for </a:t>
            </a:r>
            <a:r>
              <a:rPr lang="en-CA" sz="4800" dirty="0" smtClean="0"/>
              <a:t>Fatigue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97" y="1959428"/>
            <a:ext cx="22831489" cy="11177452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/>
              <a:t>Systematic review and meta-analysis to determine effect of supervised exercise on cancer-related </a:t>
            </a:r>
            <a:r>
              <a:rPr lang="en-CA" sz="4600" b="1" dirty="0" smtClean="0"/>
              <a:t>fatigue </a:t>
            </a:r>
            <a:r>
              <a:rPr lang="en-CA" sz="4600" b="1" dirty="0"/>
              <a:t>(CRF) in breast cancer survivors. </a:t>
            </a:r>
          </a:p>
          <a:p>
            <a:pPr marL="1942826" lvl="1" indent="-571500"/>
            <a:r>
              <a:rPr lang="en-CA" sz="4600" dirty="0"/>
              <a:t>9 studies included, N=1156, randomized trials without restrictions on stage of disease.</a:t>
            </a:r>
          </a:p>
          <a:p>
            <a:pPr marL="1942826" lvl="1" indent="-571500"/>
            <a:r>
              <a:rPr lang="en-CA" sz="4600" dirty="0"/>
              <a:t>67% or 6 studies were conducted during active treatment i.e. chemotherapy and radiotherapy. </a:t>
            </a:r>
          </a:p>
          <a:p>
            <a:pPr marL="1942826" lvl="1" indent="-571500"/>
            <a:r>
              <a:rPr lang="en-CA" sz="4600" dirty="0"/>
              <a:t>Aerobic training was described in all </a:t>
            </a:r>
            <a:r>
              <a:rPr lang="en-CA" sz="4600" dirty="0" smtClean="0"/>
              <a:t>studies, 6 </a:t>
            </a:r>
            <a:r>
              <a:rPr lang="en-CA" sz="4600" dirty="0"/>
              <a:t>studies included resistance training, stretching exercises in 1 study.</a:t>
            </a:r>
          </a:p>
          <a:p>
            <a:pPr marL="1942826" lvl="1" indent="-571500"/>
            <a:r>
              <a:rPr lang="en-CA" sz="4600" dirty="0"/>
              <a:t>Supervised exercise had a mean length of 21.4 weeks (SD of 15.8 weeks).</a:t>
            </a:r>
          </a:p>
          <a:p>
            <a:pPr marL="1942826" lvl="1" indent="-571500"/>
            <a:r>
              <a:rPr lang="en-CA" sz="4600" dirty="0"/>
              <a:t>Mean duration: 44.3 minutes (SD 15.2) with average 2.5 </a:t>
            </a:r>
            <a:r>
              <a:rPr lang="en-CA" sz="4600" dirty="0" smtClean="0"/>
              <a:t>sessions per week.</a:t>
            </a:r>
            <a:endParaRPr lang="en-CA" sz="4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/>
              <a:t>Results of statistical significance in the study:</a:t>
            </a:r>
          </a:p>
          <a:p>
            <a:pPr marL="1942826" lvl="1" indent="-571500"/>
            <a:r>
              <a:rPr lang="en-CA" sz="4600" dirty="0"/>
              <a:t>Pooled analysis </a:t>
            </a:r>
            <a:r>
              <a:rPr lang="en-CA" sz="4600" dirty="0" smtClean="0"/>
              <a:t>reports supervised </a:t>
            </a:r>
            <a:r>
              <a:rPr lang="en-CA" sz="4600" dirty="0"/>
              <a:t>aerobic exercise was statistically more effective than conventional care in </a:t>
            </a:r>
            <a:br>
              <a:rPr lang="en-CA" sz="4600" dirty="0"/>
            </a:br>
            <a:r>
              <a:rPr lang="en-CA" sz="4600" dirty="0"/>
              <a:t>improving CRF </a:t>
            </a:r>
            <a:r>
              <a:rPr lang="en-CA" sz="4600" dirty="0" smtClean="0"/>
              <a:t>in </a:t>
            </a:r>
            <a:r>
              <a:rPr lang="en-CA" sz="4600" dirty="0"/>
              <a:t>breast cancer survivors. (SMD = -.51, 95% CI -0.81 to -0.21) with statistical heterogeneity, P = 0.001).</a:t>
            </a:r>
          </a:p>
          <a:p>
            <a:pPr marL="1942826" lvl="1" indent="-571500"/>
            <a:r>
              <a:rPr lang="en-CA" sz="4600" dirty="0"/>
              <a:t>Supervised exercise </a:t>
            </a:r>
            <a:r>
              <a:rPr lang="en-CA" sz="4600" dirty="0" smtClean="0"/>
              <a:t>during </a:t>
            </a:r>
            <a:r>
              <a:rPr lang="en-CA" sz="4600" dirty="0"/>
              <a:t>treatment showed significant benefit in CRF. </a:t>
            </a:r>
            <a:r>
              <a:rPr lang="en-CA" sz="4600" dirty="0" smtClean="0"/>
              <a:t>(</a:t>
            </a:r>
            <a:r>
              <a:rPr lang="en-CA" sz="4600" dirty="0"/>
              <a:t>SMD = -0.66, 95% CI -1.08 to -0.23) P </a:t>
            </a:r>
            <a:r>
              <a:rPr lang="en-CA" sz="4600" dirty="0" smtClean="0"/>
              <a:t>= 0.002</a:t>
            </a:r>
            <a:r>
              <a:rPr lang="en-CA" sz="4600" dirty="0"/>
              <a:t>.</a:t>
            </a:r>
          </a:p>
          <a:p>
            <a:pPr marL="1942826" lvl="1" indent="-571500"/>
            <a:r>
              <a:rPr lang="en-CA" sz="4600" dirty="0"/>
              <a:t>Resistance training significantly improved CRF (SMD = -0.55; 95% CI, -1.09 t0 -0.01).</a:t>
            </a:r>
          </a:p>
          <a:p>
            <a:pPr marL="571500" indent="-571500"/>
            <a:r>
              <a:rPr lang="en-CA" sz="3800" dirty="0" err="1"/>
              <a:t>Meneses-Echávez</a:t>
            </a:r>
            <a:r>
              <a:rPr lang="en-CA" sz="3800" dirty="0"/>
              <a:t> JF, González-Jiménez E, Ramírez-</a:t>
            </a:r>
            <a:r>
              <a:rPr lang="en-CA" sz="3800" dirty="0" err="1"/>
              <a:t>Vélez</a:t>
            </a:r>
            <a:r>
              <a:rPr lang="en-CA" sz="3800" dirty="0"/>
              <a:t> R. Effects of supervised exercise on cancer-related fatigue in breast cancer survivors: a systematic review and meta-analysis. BMC Cancer. 2015;15:77. doi:10.1186/s12885-015-1069-4</a:t>
            </a:r>
            <a:r>
              <a:rPr lang="en-CA" sz="3800" dirty="0" smtClean="0"/>
              <a:t>.</a:t>
            </a:r>
            <a:endParaRPr lang="en-CA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7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Additional Research Examples:  Side-Effect management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2023250" cy="942006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Fish oil for prevention of neuropathy: </a:t>
            </a:r>
            <a:r>
              <a:rPr lang="en-CA" sz="3600" dirty="0"/>
              <a:t>1.2 g fish oil daily was protective comparative to placebo </a:t>
            </a:r>
            <a:br>
              <a:rPr lang="en-CA" sz="3600" dirty="0"/>
            </a:br>
            <a:r>
              <a:rPr lang="en-CA" sz="3600" dirty="0"/>
              <a:t>for </a:t>
            </a:r>
            <a:r>
              <a:rPr lang="en-CA" sz="3600" dirty="0" smtClean="0"/>
              <a:t>incidence of neuropathy </a:t>
            </a:r>
            <a:r>
              <a:rPr lang="en-CA" sz="3600" dirty="0"/>
              <a:t>in breast cancer patients </a:t>
            </a:r>
            <a:r>
              <a:rPr lang="en-CA" sz="3600" dirty="0" smtClean="0"/>
              <a:t>receiving treatment </a:t>
            </a:r>
            <a:r>
              <a:rPr lang="en-CA" sz="3600" dirty="0"/>
              <a:t>with paclitaxel chemotherapy </a:t>
            </a:r>
            <a:r>
              <a:rPr lang="en-CA" sz="3600" dirty="0" smtClean="0"/>
              <a:t> (p=0.029)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200" dirty="0"/>
              <a:t>– </a:t>
            </a:r>
            <a:r>
              <a:rPr lang="en-CA" sz="3200" dirty="0" err="1"/>
              <a:t>Ghoreishi</a:t>
            </a:r>
            <a:r>
              <a:rPr lang="en-CA" sz="3200" dirty="0"/>
              <a:t> et al. BMC Cancer. 2012; 12:355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Berberine to prevent pelvic radiation induced </a:t>
            </a:r>
            <a:r>
              <a:rPr lang="en-CA" sz="3600" b="1" dirty="0" smtClean="0"/>
              <a:t>diarrhea: </a:t>
            </a:r>
            <a:r>
              <a:rPr lang="en-CA" sz="3600" dirty="0"/>
              <a:t>pre-treatment with berberine 300 mg three </a:t>
            </a:r>
            <a:br>
              <a:rPr lang="en-CA" sz="3600" dirty="0"/>
            </a:br>
            <a:r>
              <a:rPr lang="en-CA" sz="3600" dirty="0"/>
              <a:t>times daily significantly reduced the incidence and severity of radiation-induced acute intestinal syndrome (RIAIS) and postponed onset in </a:t>
            </a:r>
            <a:r>
              <a:rPr lang="en-CA" sz="3600" dirty="0" smtClean="0"/>
              <a:t>cancer (p&lt;0.05). </a:t>
            </a:r>
            <a:r>
              <a:rPr lang="en-CA" sz="3600" strike="sngStrike" dirty="0">
                <a:solidFill>
                  <a:srgbClr val="FF0000"/>
                </a:solidFill>
              </a:rPr>
              <a:t/>
            </a:r>
            <a:br>
              <a:rPr lang="en-CA" sz="3600" strike="sngStrike" dirty="0">
                <a:solidFill>
                  <a:srgbClr val="FF0000"/>
                </a:solidFill>
              </a:rPr>
            </a:br>
            <a:r>
              <a:rPr lang="en-CA" sz="3200" dirty="0"/>
              <a:t> – Li </a:t>
            </a:r>
            <a:r>
              <a:rPr lang="en-CA" sz="3200" dirty="0" smtClean="0"/>
              <a:t>GH et </a:t>
            </a:r>
            <a:r>
              <a:rPr lang="en-CA" sz="3200" dirty="0"/>
              <a:t>al. Med </a:t>
            </a:r>
            <a:r>
              <a:rPr lang="en-CA" sz="3200" dirty="0" err="1"/>
              <a:t>Oncol</a:t>
            </a:r>
            <a:r>
              <a:rPr lang="en-CA" sz="3200" dirty="0"/>
              <a:t>. 2010; 27(3):919-25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Zinc carnosine to support mucositis: </a:t>
            </a:r>
            <a:r>
              <a:rPr lang="en-CA" sz="3600" dirty="0"/>
              <a:t>zinc carnosine is associated with reduction in mucositis, </a:t>
            </a:r>
            <a:br>
              <a:rPr lang="en-CA" sz="3600" dirty="0"/>
            </a:br>
            <a:r>
              <a:rPr lang="en-CA" sz="3600" dirty="0"/>
              <a:t>pain, xerostomia and </a:t>
            </a:r>
            <a:r>
              <a:rPr lang="en-CA" sz="3600" dirty="0" err="1"/>
              <a:t>dysgeusia</a:t>
            </a:r>
            <a:r>
              <a:rPr lang="en-CA" sz="3600" dirty="0"/>
              <a:t> in head and neck cancer patients receiving chemo-radiation </a:t>
            </a:r>
            <a:br>
              <a:rPr lang="en-CA" sz="3600" dirty="0"/>
            </a:br>
            <a:r>
              <a:rPr lang="en-CA" sz="3600" dirty="0"/>
              <a:t>and did not alter response rate. </a:t>
            </a:r>
            <a:r>
              <a:rPr lang="en-CA" sz="3600" dirty="0" smtClean="0"/>
              <a:t>Patients taking zinc used less analgesics (p=0.003) and had higher food intake (p=0.002) than controls.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200" dirty="0"/>
              <a:t> – Watanabe et. Al. Cancer. 2010l 127(8): 1984-90</a:t>
            </a:r>
          </a:p>
          <a:p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8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Optimizing Conventional Treatment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97" y="1950720"/>
            <a:ext cx="22281289" cy="1018032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 smtClean="0"/>
              <a:t>Melatonin</a:t>
            </a:r>
          </a:p>
          <a:p>
            <a:pPr marL="1942826" lvl="1" indent="-571500"/>
            <a:r>
              <a:rPr lang="en-CA" dirty="0" smtClean="0"/>
              <a:t>A systematic review and meta-analysis reports patients taking 20mg melatonin before bed nightly had statistically significant improvement for complete response, partial response and stable disease </a:t>
            </a:r>
            <a:r>
              <a:rPr lang="en-US" dirty="0" smtClean="0"/>
              <a:t>with RRs of 2.33 (95% CI = 1.29-4.20), 1.90 (1.43-2.51), and 1.51 (1.08-2.12)</a:t>
            </a:r>
            <a:endParaRPr lang="en-CA" dirty="0" smtClean="0"/>
          </a:p>
          <a:p>
            <a:pPr marL="1942826" lvl="1" indent="-571500"/>
            <a:r>
              <a:rPr lang="en-CA" dirty="0" smtClean="0"/>
              <a:t>Melatonin </a:t>
            </a:r>
            <a:r>
              <a:rPr lang="en-CA" dirty="0"/>
              <a:t>use decreased one-year </a:t>
            </a:r>
            <a:r>
              <a:rPr lang="en-CA" dirty="0" smtClean="0"/>
              <a:t>mortality</a:t>
            </a:r>
            <a:r>
              <a:rPr lang="en-CA" dirty="0"/>
              <a:t> </a:t>
            </a:r>
            <a:r>
              <a:rPr lang="is-IS" dirty="0"/>
              <a:t>(RR = 0.60; 95% CI = 0.54-0.67</a:t>
            </a:r>
            <a:r>
              <a:rPr lang="is-IS" dirty="0" smtClean="0"/>
              <a:t>).</a:t>
            </a:r>
            <a:endParaRPr lang="en-CA" dirty="0"/>
          </a:p>
          <a:p>
            <a:pPr marL="1942826" lvl="1" indent="-571500"/>
            <a:r>
              <a:rPr lang="en-CA" dirty="0"/>
              <a:t>Improvements in side effects: asthenia, leukopenia, nausea, vomiting, hypotension and </a:t>
            </a:r>
            <a:br>
              <a:rPr lang="en-CA" dirty="0"/>
            </a:br>
            <a:r>
              <a:rPr lang="en-CA" dirty="0"/>
              <a:t>thrombocytopenia were also reported.</a:t>
            </a:r>
            <a:r>
              <a:rPr lang="en-CA" sz="3000" dirty="0"/>
              <a:t/>
            </a:r>
            <a:br>
              <a:rPr lang="en-CA" sz="3000" dirty="0"/>
            </a:br>
            <a:r>
              <a:rPr lang="en-CA" sz="2800" dirty="0"/>
              <a:t> - Seely D, Wu P, Fritz H, et al. Melatonin as adjuvant cancer care with and without chemotherapy: a systematic review and meta-analysis </a:t>
            </a:r>
            <a:r>
              <a:rPr lang="en-CA" sz="2800" dirty="0" smtClean="0"/>
              <a:t>of </a:t>
            </a:r>
            <a:r>
              <a:rPr lang="en-CA" sz="2800" dirty="0"/>
              <a:t>randomized trials. </a:t>
            </a:r>
            <a:r>
              <a:rPr lang="en-CA" sz="2800" dirty="0" err="1"/>
              <a:t>Integr</a:t>
            </a:r>
            <a:r>
              <a:rPr lang="en-CA" sz="2800" dirty="0"/>
              <a:t> Cancer </a:t>
            </a:r>
            <a:r>
              <a:rPr lang="en-CA" sz="2800" dirty="0" err="1"/>
              <a:t>Ther</a:t>
            </a:r>
            <a:r>
              <a:rPr lang="en-CA" sz="2800" dirty="0"/>
              <a:t>. 2012; 11(4): 293-303.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Fish oil</a:t>
            </a:r>
          </a:p>
          <a:p>
            <a:pPr marL="1942826" lvl="1" indent="-571500"/>
            <a:r>
              <a:rPr lang="en-CA" sz="3000" dirty="0"/>
              <a:t>1.8 g DHA daily from fish oil supplement significantly improved outcomes in metastatic </a:t>
            </a:r>
            <a:br>
              <a:rPr lang="en-CA" sz="3000" dirty="0"/>
            </a:br>
            <a:r>
              <a:rPr lang="en-CA" sz="3000" dirty="0"/>
              <a:t>breast </a:t>
            </a:r>
            <a:r>
              <a:rPr lang="en-CA" sz="3000" dirty="0" smtClean="0"/>
              <a:t>cancer </a:t>
            </a:r>
            <a:r>
              <a:rPr lang="en-CA" sz="3000" dirty="0"/>
              <a:t>patients undergoing treatment with chemotherapy. </a:t>
            </a:r>
          </a:p>
          <a:p>
            <a:pPr lvl="1" indent="0">
              <a:buNone/>
            </a:pPr>
            <a:r>
              <a:rPr lang="en-CA" sz="2800" dirty="0"/>
              <a:t>	- </a:t>
            </a:r>
            <a:r>
              <a:rPr lang="en-CA" sz="2800" dirty="0" err="1"/>
              <a:t>Bougnoux</a:t>
            </a:r>
            <a:r>
              <a:rPr lang="en-CA" sz="2800" dirty="0"/>
              <a:t> et al. British Journal of Cancer. 2009; 101:1978-1985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6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7490" y="8623519"/>
            <a:ext cx="1319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Goals of Naturopathic Medicine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26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076420" y="4025531"/>
            <a:ext cx="3543609" cy="3544532"/>
          </a:xfrm>
        </p:spPr>
      </p:sp>
    </p:spTree>
    <p:extLst>
      <p:ext uri="{BB962C8B-B14F-4D97-AF65-F5344CB8AC3E}">
        <p14:creationId xmlns:p14="http://schemas.microsoft.com/office/powerpoint/2010/main" val="12375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Goals of Naturopathic Approach to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076247"/>
            <a:ext cx="22442821" cy="9822976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Guide safe use of natural and supportive </a:t>
            </a:r>
            <a:r>
              <a:rPr lang="en-CA" sz="8000" dirty="0" smtClean="0"/>
              <a:t>therapies</a:t>
            </a:r>
            <a:endParaRPr lang="en-CA" sz="8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Support optimal health and wellbeing during cancer </a:t>
            </a:r>
            <a:r>
              <a:rPr lang="en-CA" sz="8000" dirty="0" smtClean="0"/>
              <a:t>treatment</a:t>
            </a:r>
            <a:endParaRPr lang="en-CA" sz="8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Reduce or prevent cancer treatment-related side </a:t>
            </a:r>
            <a:r>
              <a:rPr lang="en-CA" sz="8000" dirty="0" smtClean="0"/>
              <a:t>effects</a:t>
            </a:r>
            <a:endParaRPr lang="en-CA" sz="8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Patient education and </a:t>
            </a:r>
            <a:r>
              <a:rPr lang="en-CA" sz="8000" dirty="0" smtClean="0"/>
              <a:t>advocacy</a:t>
            </a:r>
            <a:endParaRPr lang="en-CA" sz="8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Patient safety:</a:t>
            </a:r>
          </a:p>
          <a:p>
            <a:pPr marL="1942826" lvl="1" indent="-571500"/>
            <a:r>
              <a:rPr lang="en-CA" sz="6700" dirty="0"/>
              <a:t>Avoid drug/nutrient interactions to prevent under- or over-exposure </a:t>
            </a:r>
            <a:br>
              <a:rPr lang="en-CA" sz="6700" dirty="0"/>
            </a:br>
            <a:r>
              <a:rPr lang="en-CA" sz="6700" dirty="0"/>
              <a:t>to chemotherapy, radiotherapy or targeted </a:t>
            </a:r>
            <a:r>
              <a:rPr lang="en-CA" sz="6700" dirty="0" smtClean="0"/>
              <a:t>agents</a:t>
            </a:r>
            <a:endParaRPr lang="en-CA" sz="6700" dirty="0"/>
          </a:p>
          <a:p>
            <a:pPr marL="1942826" lvl="1" indent="-571500"/>
            <a:r>
              <a:rPr lang="en-CA" sz="6700" dirty="0"/>
              <a:t>Assess for supplement </a:t>
            </a:r>
            <a:r>
              <a:rPr lang="en-CA" sz="6700" dirty="0" smtClean="0"/>
              <a:t>quality</a:t>
            </a:r>
            <a:endParaRPr lang="en-CA" sz="6700" dirty="0"/>
          </a:p>
          <a:p>
            <a:pPr marL="1942826" lvl="1" indent="-571500"/>
            <a:r>
              <a:rPr lang="en-CA" sz="6700" dirty="0"/>
              <a:t>Advise on safe </a:t>
            </a:r>
            <a:r>
              <a:rPr lang="en-CA" sz="6700" dirty="0" smtClean="0"/>
              <a:t>dosage </a:t>
            </a:r>
            <a:endParaRPr lang="en-CA" sz="6700" dirty="0"/>
          </a:p>
          <a:p>
            <a:pPr marL="1942826" lvl="1" indent="-571500"/>
            <a:r>
              <a:rPr lang="en-CA" sz="6700" dirty="0"/>
              <a:t>Communicate with medical providers regarding use of natural </a:t>
            </a:r>
            <a:r>
              <a:rPr lang="en-CA" sz="6700" dirty="0" smtClean="0"/>
              <a:t>therapies</a:t>
            </a:r>
            <a:endParaRPr lang="en-CA" sz="6700" dirty="0"/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CA" sz="8000" dirty="0"/>
              <a:t>Potentially augment effects of conventional oncology </a:t>
            </a:r>
            <a:r>
              <a:rPr lang="en-CA" sz="8000" dirty="0" smtClean="0"/>
              <a:t>care</a:t>
            </a:r>
            <a:endParaRPr lang="en-CA" sz="80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5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Support for Symptom Management &amp; Chronic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439425"/>
            <a:ext cx="17824716" cy="895768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/>
              <a:t>NDs provide support for side effects, common symptoms and chronic conditions patients experience during cancer treatment.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/>
              <a:t>Cancer treatment side effects:</a:t>
            </a:r>
          </a:p>
          <a:p>
            <a:pPr marL="1942826" lvl="1" indent="-571500"/>
            <a:r>
              <a:rPr lang="en-CA" sz="3600" dirty="0"/>
              <a:t>Fatigue, Pain, Mucositis, Nausea and Vomiting, Diarrhea or Constipation, Dermatitis, Peripheral </a:t>
            </a:r>
            <a:r>
              <a:rPr lang="en-CA" sz="3600" dirty="0" smtClean="0"/>
              <a:t>Neuropathy</a:t>
            </a: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/>
              <a:t>Common chronic conditions:</a:t>
            </a:r>
          </a:p>
          <a:p>
            <a:pPr marL="1942826" lvl="1" indent="-571500"/>
            <a:r>
              <a:rPr lang="en-CA" sz="3600" dirty="0"/>
              <a:t>Allergies, Anxiety, Autoimmune Conditions, Depression, Diabetes, Fatigue, Hypertension, Hyperlipidemia, Insomnia, Osteoarthritis, </a:t>
            </a:r>
            <a:br>
              <a:rPr lang="en-CA" sz="3600" dirty="0"/>
            </a:br>
            <a:r>
              <a:rPr lang="en-CA" sz="3600" dirty="0"/>
              <a:t>Pre-Postmenopausal Symptoms, Reflux </a:t>
            </a:r>
            <a:r>
              <a:rPr lang="en-CA" sz="3600" dirty="0" smtClean="0"/>
              <a:t>Esophagitis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7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Example of </a:t>
            </a:r>
            <a:r>
              <a:rPr lang="en-CA" sz="4800" dirty="0" smtClean="0"/>
              <a:t>Breast Cancer Symptom </a:t>
            </a:r>
            <a:r>
              <a:rPr lang="en-CA" sz="4800" dirty="0"/>
              <a:t>Management: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043953"/>
            <a:ext cx="19922458" cy="968188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NDs answer </a:t>
            </a:r>
            <a:r>
              <a:rPr lang="en-CA" sz="3600" dirty="0"/>
              <a:t>patient questions about supplements and </a:t>
            </a:r>
            <a:r>
              <a:rPr lang="en-CA" sz="3600" dirty="0" smtClean="0"/>
              <a:t>adjunctive  therapies</a:t>
            </a: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Evidence-based recommendations that may be used to support reduction </a:t>
            </a:r>
            <a:br>
              <a:rPr lang="en-CA" sz="3600" dirty="0"/>
            </a:br>
            <a:r>
              <a:rPr lang="en-CA" sz="3600" dirty="0"/>
              <a:t>of fatigue include:</a:t>
            </a:r>
          </a:p>
          <a:p>
            <a:pPr marL="1942826" lvl="1" indent="-571500"/>
            <a:r>
              <a:rPr lang="en-CA" sz="3600" dirty="0" err="1"/>
              <a:t>Ganoderma</a:t>
            </a:r>
            <a:r>
              <a:rPr lang="en-CA" sz="3600" dirty="0"/>
              <a:t> 1000 mg </a:t>
            </a:r>
            <a:r>
              <a:rPr lang="en-CA" sz="3600" dirty="0" err="1"/>
              <a:t>tid</a:t>
            </a:r>
            <a:r>
              <a:rPr lang="en-CA" sz="3600" dirty="0"/>
              <a:t>.</a:t>
            </a:r>
          </a:p>
          <a:p>
            <a:pPr marL="1942826" lvl="1" indent="-571500"/>
            <a:r>
              <a:rPr lang="en-CA" sz="3600" dirty="0"/>
              <a:t>Ginseng 1000 mg daily.</a:t>
            </a:r>
          </a:p>
          <a:p>
            <a:pPr marL="1942826" lvl="1" indent="-571500"/>
            <a:r>
              <a:rPr lang="en-CA" sz="3600" dirty="0"/>
              <a:t>Exercise - Yoga 90 minutes 2x per week or 2-3 sessions supervised exercise weekly.</a:t>
            </a:r>
          </a:p>
          <a:p>
            <a:pPr marL="1942826" lvl="1" indent="-571500"/>
            <a:r>
              <a:rPr lang="en-CA" sz="3600" dirty="0"/>
              <a:t>Vitamin D3 test blood level and supplement with goal to normalize level.</a:t>
            </a:r>
          </a:p>
          <a:p>
            <a:pPr marL="1942826" lvl="1" indent="-571500"/>
            <a:r>
              <a:rPr lang="en-CA" sz="3600" dirty="0"/>
              <a:t>Nutrition – Fruits, vegetables, whole grains, omega-3 rich foods.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9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0288" y="8357125"/>
            <a:ext cx="13194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Defining Integrative Oncology</a:t>
            </a:r>
            <a:br>
              <a:rPr lang="en-US" sz="6000" b="1" dirty="0">
                <a:latin typeface="+mj-lt"/>
              </a:rPr>
            </a:br>
            <a:r>
              <a:rPr lang="en-US" sz="6000" b="1" dirty="0">
                <a:latin typeface="+mj-lt"/>
              </a:rPr>
              <a:t>&amp; Naturopathic Scope of Care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063317" y="4056510"/>
            <a:ext cx="3543609" cy="3544532"/>
          </a:xfrm>
        </p:spPr>
      </p:sp>
    </p:spTree>
    <p:extLst>
      <p:ext uri="{BB962C8B-B14F-4D97-AF65-F5344CB8AC3E}">
        <p14:creationId xmlns:p14="http://schemas.microsoft.com/office/powerpoint/2010/main" val="40106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7637" y="8623519"/>
            <a:ext cx="1319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Case Studies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30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483447"/>
            <a:ext cx="2437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Please note: the following slides present actual cases however the names have been changed to protect privacy.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063317" y="3993820"/>
            <a:ext cx="3543609" cy="3544532"/>
          </a:xfrm>
        </p:spPr>
      </p:sp>
    </p:spTree>
    <p:extLst>
      <p:ext uri="{BB962C8B-B14F-4D97-AF65-F5344CB8AC3E}">
        <p14:creationId xmlns:p14="http://schemas.microsoft.com/office/powerpoint/2010/main" val="16742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Example #1 – Danielle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17554146" cy="942006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900" b="1" dirty="0"/>
              <a:t>Danielle’s Diagnosis: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/>
              <a:t>Danielle is a 44 </a:t>
            </a:r>
            <a:r>
              <a:rPr lang="en-CA" sz="3600" dirty="0" err="1"/>
              <a:t>y.o</a:t>
            </a:r>
            <a:r>
              <a:rPr lang="en-CA" sz="3600" dirty="0"/>
              <a:t>. C</a:t>
            </a:r>
            <a:r>
              <a:rPr lang="en-CA" sz="3600" dirty="0" smtClean="0"/>
              <a:t>aucasian </a:t>
            </a:r>
            <a:r>
              <a:rPr lang="en-CA" sz="3600" dirty="0"/>
              <a:t>woman diagnosed with Stage </a:t>
            </a:r>
            <a:r>
              <a:rPr lang="en-CA" sz="3600" dirty="0" err="1"/>
              <a:t>IIb</a:t>
            </a:r>
            <a:r>
              <a:rPr lang="en-CA" sz="3600" dirty="0"/>
              <a:t> invasive ductal carcinoma. </a:t>
            </a:r>
            <a:br>
              <a:rPr lang="en-CA" sz="3600" dirty="0"/>
            </a:br>
            <a:r>
              <a:rPr lang="en-CA" sz="3600" dirty="0"/>
              <a:t>Her left sided tumor was 5.5 cm, grade 2, ER+, PR+, HER2/</a:t>
            </a:r>
            <a:r>
              <a:rPr lang="en-CA" sz="3600" dirty="0" err="1"/>
              <a:t>neu</a:t>
            </a:r>
            <a:r>
              <a:rPr lang="en-CA" sz="3600" dirty="0"/>
              <a:t>-, and 0LN. Oncotype </a:t>
            </a:r>
            <a:r>
              <a:rPr lang="en-CA" sz="3600" dirty="0" err="1"/>
              <a:t>Dx</a:t>
            </a:r>
            <a:r>
              <a:rPr lang="en-CA" sz="3600" dirty="0"/>
              <a:t> risk of recurrence score = 42.  TNM Breast Cancer Staging: </a:t>
            </a:r>
            <a:r>
              <a:rPr lang="en-CA" sz="3600" b="1" dirty="0"/>
              <a:t>T3pN0M0</a:t>
            </a:r>
            <a:r>
              <a:rPr lang="en-CA" sz="3600" dirty="0"/>
              <a:t>. </a:t>
            </a:r>
            <a:r>
              <a:rPr lang="en-CA" sz="3600" b="1" dirty="0"/>
              <a:t>T3</a:t>
            </a:r>
            <a:r>
              <a:rPr lang="en-CA" sz="3600" dirty="0"/>
              <a:t>=Tumor size &gt;5cm, </a:t>
            </a:r>
            <a:r>
              <a:rPr lang="en-CA" sz="3600" b="1" dirty="0"/>
              <a:t>N0</a:t>
            </a:r>
            <a:r>
              <a:rPr lang="en-CA" sz="3600" dirty="0"/>
              <a:t> = no cancer in lymph nodes found, </a:t>
            </a:r>
            <a:r>
              <a:rPr lang="en-CA" sz="3600" b="1" dirty="0"/>
              <a:t>M0</a:t>
            </a:r>
            <a:r>
              <a:rPr lang="en-CA" sz="3600" dirty="0"/>
              <a:t> = no metastasis.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900" b="1" dirty="0"/>
              <a:t>Conventional Treatment: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/>
              <a:t>Danielle completed a mastectomy &amp; chemotherapy with dose dense Adriamycin (doxorubicin) &amp; Cytoxan (cyclophosphamide) followed by </a:t>
            </a:r>
            <a:r>
              <a:rPr lang="en-CA" sz="3600" dirty="0" err="1"/>
              <a:t>Taxotere</a:t>
            </a:r>
            <a:r>
              <a:rPr lang="en-CA" sz="3600" dirty="0"/>
              <a:t> (docetaxel). </a:t>
            </a:r>
            <a:br>
              <a:rPr lang="en-CA" sz="3600" dirty="0"/>
            </a:br>
            <a:r>
              <a:rPr lang="en-CA" sz="3600" dirty="0"/>
              <a:t>She then began six weeks of radiation and afterward, Tamoxifen.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900" b="1" dirty="0"/>
              <a:t>Problem List: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b="1" dirty="0"/>
              <a:t>(1) </a:t>
            </a:r>
            <a:r>
              <a:rPr lang="en-CA" sz="3600" dirty="0"/>
              <a:t>insomnia with trouble staying asleep </a:t>
            </a:r>
            <a:r>
              <a:rPr lang="en-CA" sz="3600" b="1" dirty="0"/>
              <a:t>(2) </a:t>
            </a:r>
            <a:r>
              <a:rPr lang="en-CA" sz="3600" dirty="0"/>
              <a:t>mild anxiety &amp; depression 3/10 (10 most anxious and sad)</a:t>
            </a:r>
            <a:r>
              <a:rPr lang="en-CA" sz="3600" b="1" dirty="0"/>
              <a:t> (3) </a:t>
            </a:r>
            <a:r>
              <a:rPr lang="en-CA" sz="3600" dirty="0"/>
              <a:t>fatigue</a:t>
            </a:r>
            <a:r>
              <a:rPr lang="en-CA" sz="3600" b="1" dirty="0"/>
              <a:t>  </a:t>
            </a:r>
            <a:r>
              <a:rPr lang="en-CA" sz="3600" dirty="0"/>
              <a:t>6/10 (10 most fatigue) </a:t>
            </a:r>
            <a:r>
              <a:rPr lang="en-CA" sz="3600" b="1" dirty="0"/>
              <a:t>(4) </a:t>
            </a:r>
            <a:r>
              <a:rPr lang="en-CA" sz="3600" dirty="0"/>
              <a:t>wants to use natural medicine to prevent side effects of cancer treatment </a:t>
            </a:r>
            <a:r>
              <a:rPr lang="en-CA" sz="3600" b="1" dirty="0"/>
              <a:t>(5) </a:t>
            </a:r>
            <a:r>
              <a:rPr lang="en-CA" sz="3600" dirty="0"/>
              <a:t>wants best survival possible.</a:t>
            </a:r>
            <a:r>
              <a:rPr lang="en-CA" sz="3600" dirty="0">
                <a:solidFill>
                  <a:srgbClr val="FF0000"/>
                </a:solidFill>
              </a:rPr>
              <a:t/>
            </a:r>
            <a:br>
              <a:rPr lang="en-CA" sz="3600" dirty="0">
                <a:solidFill>
                  <a:srgbClr val="FF0000"/>
                </a:solidFill>
              </a:rPr>
            </a:br>
            <a:endParaRPr lang="en-CA" sz="3600" dirty="0">
              <a:solidFill>
                <a:srgbClr val="FF0000"/>
              </a:solidFill>
            </a:endParaRPr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1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#1 – Naturopathic Approach for Danielle</a:t>
            </a:r>
            <a:endParaRPr lang="en-CA" sz="4800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5" y="1959430"/>
            <a:ext cx="20980325" cy="99000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CA" sz="13600" b="1" dirty="0"/>
              <a:t>Review treatment records, blood work:</a:t>
            </a:r>
            <a:r>
              <a:rPr lang="en-CA" sz="13600" dirty="0"/>
              <a:t> Vitamin D blood test recommended.</a:t>
            </a:r>
          </a:p>
          <a:p>
            <a:pPr>
              <a:lnSpc>
                <a:spcPct val="170000"/>
              </a:lnSpc>
            </a:pPr>
            <a:r>
              <a:rPr lang="en-CA" sz="13600" b="1" dirty="0"/>
              <a:t>Lifestyle/behavioural recommendations: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/>
              <a:t>Washing with gentle soap and water daily to attend radiation with clean dry skin. </a:t>
            </a:r>
            <a:r>
              <a:rPr lang="en-CA" sz="7200" dirty="0"/>
              <a:t>(1)</a:t>
            </a:r>
            <a:endParaRPr lang="en-CA" sz="13600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/>
              <a:t>Review sleep hygiene, recommend 8 hours sleep; educate about effect of steroid pre-meds on sleep. </a:t>
            </a:r>
            <a:r>
              <a:rPr lang="en-CA" sz="7200" dirty="0">
                <a:solidFill>
                  <a:schemeClr val="tx2"/>
                </a:solidFill>
              </a:rPr>
              <a:t>(2)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/>
              <a:t>Cardiovascular exercise and </a:t>
            </a:r>
            <a:r>
              <a:rPr lang="en-CA" sz="13600" dirty="0" smtClean="0"/>
              <a:t>regular physical </a:t>
            </a:r>
            <a:r>
              <a:rPr lang="en-CA" sz="13600" dirty="0"/>
              <a:t>activity recommendations </a:t>
            </a:r>
            <a:r>
              <a:rPr lang="en-CA" sz="13600" dirty="0">
                <a:solidFill>
                  <a:schemeClr val="tx2"/>
                </a:solidFill>
              </a:rPr>
              <a:t>provided. </a:t>
            </a:r>
            <a:r>
              <a:rPr lang="en-CA" sz="7200" dirty="0">
                <a:solidFill>
                  <a:schemeClr val="tx2"/>
                </a:solidFill>
              </a:rPr>
              <a:t>(3,4,5)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>
                <a:solidFill>
                  <a:schemeClr val="tx2"/>
                </a:solidFill>
              </a:rPr>
              <a:t>Nutritional counselling: 7-10 fruits and vegetables daily; promote whole foods plant-based diet; create goals for weight reduction via reduced carbohydrate intake &amp; increased physical activity. </a:t>
            </a:r>
            <a:r>
              <a:rPr lang="en-CA" sz="7200" dirty="0">
                <a:solidFill>
                  <a:schemeClr val="tx2"/>
                </a:solidFill>
              </a:rPr>
              <a:t>(4)</a:t>
            </a:r>
          </a:p>
          <a:p>
            <a:pPr>
              <a:lnSpc>
                <a:spcPct val="170000"/>
              </a:lnSpc>
            </a:pPr>
            <a:r>
              <a:rPr lang="en-CA" sz="13600" b="1" dirty="0"/>
              <a:t>Evidence based supplements:</a:t>
            </a:r>
            <a:endParaRPr lang="en-CA" sz="13600" dirty="0">
              <a:solidFill>
                <a:srgbClr val="FF0000"/>
              </a:solidFill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/>
              <a:t>Melatonin 20 mg </a:t>
            </a:r>
            <a:r>
              <a:rPr lang="en-CA" sz="7200" dirty="0"/>
              <a:t>(6,7) </a:t>
            </a:r>
            <a:r>
              <a:rPr lang="en-CA" sz="13600" dirty="0"/>
              <a:t>, Co Q 10 </a:t>
            </a:r>
            <a:r>
              <a:rPr lang="en-CA" sz="13600" dirty="0">
                <a:solidFill>
                  <a:schemeClr val="tx2"/>
                </a:solidFill>
              </a:rPr>
              <a:t>100mg </a:t>
            </a:r>
            <a:r>
              <a:rPr lang="en-CA" sz="7200" dirty="0">
                <a:solidFill>
                  <a:schemeClr val="tx2"/>
                </a:solidFill>
              </a:rPr>
              <a:t>(8) </a:t>
            </a:r>
            <a:r>
              <a:rPr lang="en-CA" sz="13600" dirty="0">
                <a:solidFill>
                  <a:schemeClr val="tx2"/>
                </a:solidFill>
              </a:rPr>
              <a:t>,</a:t>
            </a:r>
            <a:r>
              <a:rPr lang="en-CA" sz="7200" dirty="0">
                <a:solidFill>
                  <a:schemeClr val="tx2"/>
                </a:solidFill>
              </a:rPr>
              <a:t> </a:t>
            </a:r>
            <a:r>
              <a:rPr lang="en-CA" sz="13600" dirty="0" err="1">
                <a:solidFill>
                  <a:schemeClr val="tx2"/>
                </a:solidFill>
              </a:rPr>
              <a:t>Ganoderma</a:t>
            </a:r>
            <a:r>
              <a:rPr lang="en-CA" sz="13600" dirty="0">
                <a:solidFill>
                  <a:schemeClr val="tx2"/>
                </a:solidFill>
              </a:rPr>
              <a:t> 1000mg. </a:t>
            </a:r>
            <a:r>
              <a:rPr lang="en-CA" sz="7200" dirty="0">
                <a:solidFill>
                  <a:schemeClr val="tx2"/>
                </a:solidFill>
              </a:rPr>
              <a:t>(9</a:t>
            </a:r>
            <a:r>
              <a:rPr lang="en-CA" sz="7200" dirty="0" smtClean="0">
                <a:solidFill>
                  <a:schemeClr val="tx2"/>
                </a:solidFill>
              </a:rPr>
              <a:t>)</a:t>
            </a:r>
            <a:endParaRPr lang="en-CA" sz="7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6796318" cy="974252"/>
          </a:xfrm>
        </p:spPr>
        <p:txBody>
          <a:bodyPr>
            <a:normAutofit/>
          </a:bodyPr>
          <a:lstStyle/>
          <a:p>
            <a:r>
              <a:rPr lang="en-CA" sz="4800" dirty="0"/>
              <a:t>Case #</a:t>
            </a:r>
            <a:r>
              <a:rPr lang="en-CA" sz="4800" dirty="0" smtClean="0"/>
              <a:t>1:  At 2 months – Danielle is Active in Self Care 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Vitamin D level: 21 (low), recommend 5,000 IU vitamin D3 daily </a:t>
            </a:r>
            <a:r>
              <a:rPr lang="en-CA" sz="9600" dirty="0"/>
              <a:t>taken with meal with repeat blood </a:t>
            </a:r>
            <a:r>
              <a:rPr lang="en-CA" sz="9600" dirty="0" smtClean="0"/>
              <a:t>work to check blood calcium level  in 3 weeks and repeat vitamin D blood level at </a:t>
            </a:r>
            <a:r>
              <a:rPr lang="en-CA" sz="9600" dirty="0"/>
              <a:t>3 months.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Insomnia resolved. </a:t>
            </a:r>
            <a:r>
              <a:rPr lang="en-CA" sz="9600" dirty="0" smtClean="0"/>
              <a:t>Danielle </a:t>
            </a:r>
            <a:r>
              <a:rPr lang="en-CA" sz="9600" dirty="0"/>
              <a:t>reports behavior change made to get 8 hours of sleep vs. 5-6; states sleep improved with melatonin; wakes feeling more rested.</a:t>
            </a:r>
            <a:endParaRPr lang="en-CA" sz="2800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Intended weight loss via exercise &amp; healthy diet. </a:t>
            </a:r>
            <a:r>
              <a:rPr lang="en-CA" sz="9600" dirty="0" smtClean="0"/>
              <a:t>Danielle </a:t>
            </a:r>
            <a:r>
              <a:rPr lang="en-CA" sz="9600" dirty="0"/>
              <a:t>reports utilizing cardiovascular exercise and dietary recommendations with overall weight loss of 5 pounds 2 months after follow-up.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 smtClean="0"/>
              <a:t>Danielle </a:t>
            </a:r>
            <a:r>
              <a:rPr lang="en-CA" sz="9600" b="1" dirty="0"/>
              <a:t>is referred to nutritionist </a:t>
            </a:r>
            <a:r>
              <a:rPr lang="en-CA" sz="9600" dirty="0"/>
              <a:t>to continue progress on dietary goals tailored to her lifestyle and family.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Energy level improved.</a:t>
            </a:r>
            <a:r>
              <a:rPr lang="en-CA" sz="9600" dirty="0"/>
              <a:t> Fatigue reported to be 1-2/10 (10 most fatigue). 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Anxiety reduced. </a:t>
            </a:r>
            <a:r>
              <a:rPr lang="en-CA" sz="9600" dirty="0" smtClean="0"/>
              <a:t>Danielle </a:t>
            </a:r>
            <a:r>
              <a:rPr lang="en-CA" sz="9600" dirty="0"/>
              <a:t>reports feeling relieved having a prevention plan in place and with taking control of her health with exercise and nutrition.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8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Example #2 – Robert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5" y="2194560"/>
            <a:ext cx="21139574" cy="966493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/>
              <a:t>Robert’s Diagnosis: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800" dirty="0" smtClean="0"/>
              <a:t>This </a:t>
            </a:r>
            <a:r>
              <a:rPr lang="en-CA" sz="3800" dirty="0"/>
              <a:t>is a 61 year old </a:t>
            </a:r>
            <a:r>
              <a:rPr lang="en-CA" sz="3800" dirty="0" smtClean="0"/>
              <a:t>Hispanic male </a:t>
            </a:r>
            <a:r>
              <a:rPr lang="en-CA" sz="3800" dirty="0"/>
              <a:t>computer programmer with a history of testicular cancer at age 35 which </a:t>
            </a:r>
            <a:br>
              <a:rPr lang="en-CA" sz="3800" dirty="0"/>
            </a:br>
            <a:r>
              <a:rPr lang="en-CA" sz="3800" dirty="0"/>
              <a:t>was treated with radiation to the pelvis. Currently </a:t>
            </a:r>
            <a:r>
              <a:rPr lang="en-CA" sz="3800" dirty="0" smtClean="0"/>
              <a:t>diagnosed </a:t>
            </a:r>
            <a:r>
              <a:rPr lang="en-CA" sz="3800" dirty="0"/>
              <a:t>with bladder cancer after </a:t>
            </a:r>
            <a:r>
              <a:rPr lang="en-CA" sz="3800" dirty="0" smtClean="0"/>
              <a:t>three </a:t>
            </a:r>
            <a:r>
              <a:rPr lang="en-CA" sz="3800" dirty="0"/>
              <a:t>months of hematuria. Patient reports taking supplements: melatonin, D3, fish oil, probiotics.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/>
              <a:t>Conventional Treatment: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800" dirty="0"/>
              <a:t>Surgery was planned after two cycles of preoperative gemcitabine plus cisplatin chemotherapy.  However the patient refused surgery. Therefore chemotherapy was </a:t>
            </a:r>
            <a:r>
              <a:rPr lang="en-CA" sz="3800" dirty="0">
                <a:solidFill>
                  <a:schemeClr val="tx2"/>
                </a:solidFill>
              </a:rPr>
              <a:t>begun. He has had two cycles of Cisplatin chemotherapy and requests expertise on natural therapies to support his health during oncology </a:t>
            </a:r>
            <a:r>
              <a:rPr lang="en-CA" sz="3800" dirty="0" smtClean="0">
                <a:solidFill>
                  <a:schemeClr val="tx2"/>
                </a:solidFill>
              </a:rPr>
              <a:t>care</a:t>
            </a:r>
            <a:r>
              <a:rPr lang="en-CA" sz="3800" dirty="0">
                <a:solidFill>
                  <a:schemeClr val="tx2"/>
                </a:solidFill>
              </a:rPr>
              <a:t> </a:t>
            </a:r>
            <a:r>
              <a:rPr lang="en-CA" sz="3800" dirty="0" smtClean="0">
                <a:solidFill>
                  <a:schemeClr val="tx2"/>
                </a:solidFill>
              </a:rPr>
              <a:t>due to onset of neuropathy.</a:t>
            </a:r>
            <a:endParaRPr lang="en-CA" sz="38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>
                <a:solidFill>
                  <a:schemeClr val="tx2"/>
                </a:solidFill>
              </a:rPr>
              <a:t>Problem List: </a:t>
            </a:r>
            <a:r>
              <a:rPr lang="en-CA" sz="3600" dirty="0">
                <a:solidFill>
                  <a:schemeClr val="tx2"/>
                </a:solidFill>
              </a:rPr>
              <a:t/>
            </a:r>
            <a:br>
              <a:rPr lang="en-CA" sz="3600" dirty="0">
                <a:solidFill>
                  <a:schemeClr val="tx2"/>
                </a:solidFill>
              </a:rPr>
            </a:br>
            <a:r>
              <a:rPr lang="en-CA" sz="3800" b="1" dirty="0"/>
              <a:t>(1) </a:t>
            </a:r>
            <a:r>
              <a:rPr lang="en-CA" sz="3800" dirty="0"/>
              <a:t>Dose limiting neurotoxicity from Cisplatin in 2nd cycle </a:t>
            </a:r>
            <a:r>
              <a:rPr lang="en-CA" sz="3800" b="1" dirty="0"/>
              <a:t>(2) </a:t>
            </a:r>
            <a:r>
              <a:rPr lang="en-CA" sz="3800" dirty="0"/>
              <a:t>CTCAE grade 2-3 peripheral sensory neuropathy in the fingers that limits ADL’s </a:t>
            </a:r>
            <a:r>
              <a:rPr lang="en-CA" sz="3800" b="1" dirty="0"/>
              <a:t>(3) </a:t>
            </a:r>
            <a:r>
              <a:rPr lang="en-CA" sz="3800" dirty="0"/>
              <a:t>Patient and oncologist discuss treatment break or potential </a:t>
            </a:r>
            <a:r>
              <a:rPr lang="en-CA" sz="3800" dirty="0" smtClean="0"/>
              <a:t>discontinuation. </a:t>
            </a:r>
            <a:r>
              <a:rPr lang="en-CA" sz="3800" dirty="0"/>
              <a:t>Patient wants to continue work as computer programmer with use of hands </a:t>
            </a:r>
            <a:r>
              <a:rPr lang="en-CA" sz="3800" b="1" dirty="0"/>
              <a:t>(4) </a:t>
            </a:r>
            <a:r>
              <a:rPr lang="en-CA" sz="3800" dirty="0"/>
              <a:t>Patient asks if a natural </a:t>
            </a:r>
            <a:r>
              <a:rPr lang="en-CA" sz="3800" dirty="0" smtClean="0"/>
              <a:t>therapy </a:t>
            </a:r>
            <a:r>
              <a:rPr lang="en-CA" sz="3800" dirty="0"/>
              <a:t>could support reduction in neuropathy.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7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#2 – Naturopathic Approach for Robert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5" y="2439425"/>
            <a:ext cx="19521491" cy="9420066"/>
          </a:xfrm>
        </p:spPr>
        <p:txBody>
          <a:bodyPr>
            <a:normAutofit/>
          </a:bodyPr>
          <a:lstStyle/>
          <a:p>
            <a:r>
              <a:rPr lang="en-CA" sz="3600" b="1" dirty="0"/>
              <a:t>Naturopathic Recommendations: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Oral vitamin E (mixed natural tocopherols) 300 mg twice daily.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Advise </a:t>
            </a:r>
            <a:r>
              <a:rPr lang="en-CA" sz="3600" dirty="0" smtClean="0"/>
              <a:t>Robert </a:t>
            </a:r>
            <a:r>
              <a:rPr lang="en-CA" sz="3600" dirty="0"/>
              <a:t>on safe supplementation with fish oil, D3, probiotics, and melatonin.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Educate on adequate hydration, provide nutrition advice for whole foods/plant based diet.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Communicate with oncologist about recommendations made for Robert.</a:t>
            </a:r>
          </a:p>
          <a:p>
            <a:r>
              <a:rPr lang="en-CA" sz="3600" b="1" dirty="0"/>
              <a:t>Outcome: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Robert </a:t>
            </a:r>
            <a:r>
              <a:rPr lang="en-CA" sz="3600" dirty="0"/>
              <a:t>reports complete resolution of neuropathy within six days of beginning </a:t>
            </a:r>
            <a:br>
              <a:rPr lang="en-CA" sz="3600" dirty="0"/>
            </a:br>
            <a:r>
              <a:rPr lang="en-CA" sz="3600" dirty="0"/>
              <a:t>vitamin E and continues next cycle of chemotherapy.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Robert </a:t>
            </a:r>
            <a:r>
              <a:rPr lang="en-CA" sz="3600" dirty="0"/>
              <a:t>continued four more cycles of chemotherapy without delay or interruption.</a:t>
            </a:r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4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Example #3 –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17554146" cy="942006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Grace’s Diagnosis: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300" dirty="0" smtClean="0"/>
              <a:t>This is </a:t>
            </a:r>
            <a:r>
              <a:rPr lang="en-CA" sz="3300" dirty="0"/>
              <a:t>a 68 year old </a:t>
            </a:r>
            <a:r>
              <a:rPr lang="en-CA" sz="3300" dirty="0" smtClean="0"/>
              <a:t>African American woman </a:t>
            </a:r>
            <a:r>
              <a:rPr lang="en-CA" sz="3300" dirty="0"/>
              <a:t>with metastatic breast cancer </a:t>
            </a:r>
            <a:r>
              <a:rPr lang="en-CA" sz="3300" dirty="0">
                <a:solidFill>
                  <a:schemeClr val="tx2"/>
                </a:solidFill>
              </a:rPr>
              <a:t>who became dissatisfied with treatment at a leading academic cancer treatment institution and who sought an integrative approach with communication among her providers.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Conventional Treatment: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300" dirty="0"/>
              <a:t>Completed four cycles of </a:t>
            </a:r>
            <a:r>
              <a:rPr lang="en-CA" sz="3300" dirty="0" err="1"/>
              <a:t>Taxotere</a:t>
            </a:r>
            <a:r>
              <a:rPr lang="en-CA" sz="3300" dirty="0"/>
              <a:t> and Cytoxan. Currently treating with 2nd line carboplatin and gemcitabine and due to begin 3rd cycle.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Problem List: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300" b="1" dirty="0"/>
              <a:t>(1) </a:t>
            </a:r>
            <a:r>
              <a:rPr lang="en-CA" sz="3300" dirty="0"/>
              <a:t>nausea </a:t>
            </a:r>
            <a:r>
              <a:rPr lang="en-CA" sz="3300" b="1" dirty="0"/>
              <a:t>(2) </a:t>
            </a:r>
            <a:r>
              <a:rPr lang="en-CA" sz="3300" dirty="0"/>
              <a:t>headaches &amp; constipation with beginning use of Zofran (ondansetron hydrochloride) </a:t>
            </a:r>
            <a:r>
              <a:rPr lang="en-CA" sz="3300" b="1" dirty="0"/>
              <a:t>(3) </a:t>
            </a:r>
            <a:r>
              <a:rPr lang="en-CA" sz="3300" dirty="0"/>
              <a:t>wants to try natural medicine approach.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4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#3 – Naturopathic Approach for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5" y="1939636"/>
            <a:ext cx="20486115" cy="9919855"/>
          </a:xfrm>
        </p:spPr>
        <p:txBody>
          <a:bodyPr>
            <a:normAutofit fontScale="32500" lnSpcReduction="20000"/>
          </a:bodyPr>
          <a:lstStyle/>
          <a:p>
            <a:r>
              <a:rPr lang="en-CA" sz="12000" b="1" dirty="0"/>
              <a:t>Naturopathic Approach:</a:t>
            </a:r>
            <a:endParaRPr lang="en-CA" sz="1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2000" dirty="0"/>
              <a:t>Answer Grace’s questions about natural therapies in supportive care </a:t>
            </a:r>
            <a:r>
              <a:rPr lang="en-CA" sz="12000" dirty="0">
                <a:solidFill>
                  <a:schemeClr val="tx2"/>
                </a:solidFill>
              </a:rPr>
              <a:t>that are safe and won’t interfere </a:t>
            </a:r>
            <a:r>
              <a:rPr lang="en-CA" sz="12000" dirty="0"/>
              <a:t/>
            </a:r>
            <a:br>
              <a:rPr lang="en-CA" sz="12000" dirty="0"/>
            </a:br>
            <a:r>
              <a:rPr lang="en-CA" sz="12000" dirty="0"/>
              <a:t>with her current chemotherapy treatment.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2000" dirty="0"/>
              <a:t>Oral </a:t>
            </a:r>
            <a:r>
              <a:rPr lang="en-CA" sz="12000" dirty="0" err="1"/>
              <a:t>Zingiber</a:t>
            </a:r>
            <a:r>
              <a:rPr lang="en-CA" sz="12000" dirty="0"/>
              <a:t> (Ginger) capsules 200mg </a:t>
            </a:r>
            <a:r>
              <a:rPr lang="en-CA" sz="12000" dirty="0" err="1"/>
              <a:t>tid</a:t>
            </a:r>
            <a:r>
              <a:rPr lang="en-CA" sz="12000" dirty="0"/>
              <a:t> </a:t>
            </a:r>
            <a:r>
              <a:rPr lang="en-CA" sz="7200" dirty="0"/>
              <a:t>(1). </a:t>
            </a:r>
            <a:endParaRPr lang="en-CA" sz="1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2000" dirty="0"/>
              <a:t>Communicate with medical oncologist about recommendation for ginger and brief reference to relevant human level data. </a:t>
            </a:r>
          </a:p>
          <a:p>
            <a:r>
              <a:rPr lang="en-CA" sz="12000" b="1" dirty="0"/>
              <a:t>Outcome: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12000" dirty="0"/>
              <a:t>At </a:t>
            </a:r>
            <a:r>
              <a:rPr lang="en-CA" sz="12000" dirty="0" smtClean="0"/>
              <a:t>three </a:t>
            </a:r>
            <a:r>
              <a:rPr lang="en-CA" sz="12000" dirty="0"/>
              <a:t>week follow up, Grace reports nausea is controlled and only had to use </a:t>
            </a:r>
            <a:r>
              <a:rPr lang="en-CA" sz="12000" dirty="0">
                <a:solidFill>
                  <a:schemeClr val="tx2"/>
                </a:solidFill>
              </a:rPr>
              <a:t>Zofran 3 times in 3 weeks vs. daily.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12000" dirty="0">
                <a:solidFill>
                  <a:schemeClr val="tx2"/>
                </a:solidFill>
              </a:rPr>
              <a:t>Grace says she prefers ginger because her headaches and constipation resolved with much less use of Zofran.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12000" dirty="0">
                <a:solidFill>
                  <a:schemeClr val="tx2"/>
                </a:solidFill>
              </a:rPr>
              <a:t>Grace is pleased to be in an integrative treatment setting where Naturopathic doctor </a:t>
            </a:r>
            <a:br>
              <a:rPr lang="en-CA" sz="12000" dirty="0">
                <a:solidFill>
                  <a:schemeClr val="tx2"/>
                </a:solidFill>
              </a:rPr>
            </a:br>
            <a:r>
              <a:rPr lang="en-CA" sz="12000" dirty="0">
                <a:solidFill>
                  <a:schemeClr val="tx2"/>
                </a:solidFill>
              </a:rPr>
              <a:t>and oncologist co-manage her care.</a:t>
            </a:r>
          </a:p>
          <a:p>
            <a:r>
              <a:rPr lang="en-CA" sz="9600" dirty="0"/>
              <a:t>(1) Ryan JL, Heckler CE, Roscoe JA, et al. Ginger (</a:t>
            </a:r>
            <a:r>
              <a:rPr lang="en-CA" sz="9600" dirty="0" err="1"/>
              <a:t>Zingiber</a:t>
            </a:r>
            <a:r>
              <a:rPr lang="en-CA" sz="9600" dirty="0"/>
              <a:t> </a:t>
            </a:r>
            <a:r>
              <a:rPr lang="en-CA" sz="9600" dirty="0" err="1"/>
              <a:t>officinale</a:t>
            </a:r>
            <a:r>
              <a:rPr lang="en-CA" sz="9600" dirty="0"/>
              <a:t>) reduces acute chemotherapy-induced nausea: a URCC CCOP study of 576 patients. </a:t>
            </a:r>
            <a:r>
              <a:rPr lang="en-CA" sz="9600" dirty="0" smtClean="0"/>
              <a:t> Support </a:t>
            </a:r>
            <a:r>
              <a:rPr lang="en-CA" sz="9600" dirty="0"/>
              <a:t>Care Cancer. 2012;20(7):1479-1489. doi:10.1007/s00520-011-1236-3.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6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Naturopathic Doctors in Hospital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439424"/>
            <a:ext cx="17897430" cy="9244575"/>
          </a:xfrm>
        </p:spPr>
        <p:txBody>
          <a:bodyPr>
            <a:normAutofit/>
          </a:bodyPr>
          <a:lstStyle/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38</a:t>
            </a:fld>
            <a:endParaRPr lang="en-US"/>
          </a:p>
        </p:txBody>
      </p:sp>
      <p:pic>
        <p:nvPicPr>
          <p:cNvPr id="10" name="Picture 16" descr="Screen Shot 2014-03-24 at 9.5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207" y="2609508"/>
            <a:ext cx="4141887" cy="77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michig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019" y="5419027"/>
            <a:ext cx="200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Screen Shot 2016-11-01 at 11.11.5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21" y="9199222"/>
            <a:ext cx="4169253" cy="1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Screen Shot 2016-11-01 at 11.15.2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517" y="7428910"/>
            <a:ext cx="4029346" cy="149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Screen Shot 2014-03-24 at 10.35.1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807" y="6387857"/>
            <a:ext cx="4477051" cy="91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creen Shot 2014-03-24 at 10.33.0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200" y="5720006"/>
            <a:ext cx="5344479" cy="126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Screen Shot 2014-03-24 at 10.27.34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982" y="7724848"/>
            <a:ext cx="2966046" cy="17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feinber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928" y="4114676"/>
            <a:ext cx="5096948" cy="18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griffi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466" y="9857898"/>
            <a:ext cx="4616958" cy="16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maine general health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02" y="3978568"/>
            <a:ext cx="8002728" cy="14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maryla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37" y="4935281"/>
            <a:ext cx="8358563" cy="19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ohsu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7" y="2641429"/>
            <a:ext cx="4036257" cy="25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providenc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37" y="9413693"/>
            <a:ext cx="7620665" cy="15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kalispell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0" y="7578843"/>
            <a:ext cx="6658779" cy="125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creen Shot 2016-11-01 at 11.19.00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54" y="3417771"/>
            <a:ext cx="1734857" cy="16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creen Shot 2016-11-01 at 11.21.05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59" y="10869756"/>
            <a:ext cx="5163245" cy="89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11" y="7043382"/>
            <a:ext cx="5239945" cy="168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314" y="9244928"/>
            <a:ext cx="3457575" cy="13239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147" y="2439424"/>
            <a:ext cx="4557183" cy="143131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094413" y="3266248"/>
            <a:ext cx="12188825" cy="393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CA" sz="18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503" y="10621230"/>
            <a:ext cx="4345853" cy="105141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6" name="Picture 5" descr="Screen Shot 2017-09-29 at 3.21.29 P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528" y="2717934"/>
            <a:ext cx="3987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7637" y="8623519"/>
            <a:ext cx="1319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Conclusion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39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076420" y="4025531"/>
            <a:ext cx="3543609" cy="3544532"/>
          </a:xfrm>
        </p:spPr>
      </p:sp>
    </p:spTree>
    <p:extLst>
      <p:ext uri="{BB962C8B-B14F-4D97-AF65-F5344CB8AC3E}">
        <p14:creationId xmlns:p14="http://schemas.microsoft.com/office/powerpoint/2010/main" val="16026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0397" y="2312894"/>
            <a:ext cx="11732710" cy="9149376"/>
          </a:xfrm>
        </p:spPr>
        <p:txBody>
          <a:bodyPr>
            <a:normAutofit fontScale="2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6000" b="1" dirty="0"/>
              <a:t>Integrative Oncology </a:t>
            </a:r>
            <a:r>
              <a:rPr lang="en-CA" sz="16000" dirty="0"/>
              <a:t>is a combination of conventional cancer treatment with natural and supportive </a:t>
            </a:r>
            <a:r>
              <a:rPr lang="en-CA" sz="16000" dirty="0" smtClean="0"/>
              <a:t>therapies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6000" dirty="0" smtClean="0"/>
              <a:t>Is </a:t>
            </a:r>
            <a:r>
              <a:rPr lang="en-CA" sz="16000" dirty="0"/>
              <a:t>a collaboration between multi-disciplinary health care providers to best support optimal health: physically, mentally and emotionally.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6000" dirty="0"/>
              <a:t>Surveys estimate that greater than 80% </a:t>
            </a:r>
            <a:br>
              <a:rPr lang="en-CA" sz="16000" dirty="0"/>
            </a:br>
            <a:r>
              <a:rPr lang="en-CA" sz="16000" dirty="0"/>
              <a:t>of people with cancer </a:t>
            </a:r>
            <a:r>
              <a:rPr lang="en-CA" sz="16000" dirty="0" smtClean="0"/>
              <a:t>use </a:t>
            </a:r>
            <a:r>
              <a:rPr lang="en-CA" sz="16000" dirty="0"/>
              <a:t>natural medicine. </a:t>
            </a:r>
          </a:p>
          <a:p>
            <a:r>
              <a:rPr lang="en-US" sz="9600" dirty="0">
                <a:latin typeface="24"/>
                <a:cs typeface="24"/>
              </a:rPr>
              <a:t>Richardson MA, Sanders T, Palmer JL, et al. Complementary/Alternative Medicine Use in a Comprehensive Cancer Center and the Implications for Oncology. J </a:t>
            </a:r>
            <a:r>
              <a:rPr lang="en-US" sz="9600" dirty="0" err="1">
                <a:latin typeface="24"/>
                <a:cs typeface="24"/>
              </a:rPr>
              <a:t>Clin</a:t>
            </a:r>
            <a:r>
              <a:rPr lang="en-US" sz="9600" dirty="0">
                <a:latin typeface="24"/>
                <a:cs typeface="24"/>
              </a:rPr>
              <a:t> </a:t>
            </a:r>
            <a:r>
              <a:rPr lang="en-US" sz="9600" dirty="0" err="1">
                <a:latin typeface="24"/>
                <a:cs typeface="24"/>
              </a:rPr>
              <a:t>Oncol</a:t>
            </a:r>
            <a:r>
              <a:rPr lang="en-US" sz="9600" dirty="0">
                <a:latin typeface="24"/>
                <a:cs typeface="24"/>
              </a:rPr>
              <a:t> 2000 Jul;18(13):2505-</a:t>
            </a:r>
            <a:endParaRPr lang="en-CA" sz="9600" dirty="0">
              <a:latin typeface="24"/>
              <a:cs typeface="24"/>
            </a:endParaRP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Integrative Oncology?</a:t>
            </a:r>
            <a:endParaRPr lang="en-CA" sz="4800" dirty="0"/>
          </a:p>
        </p:txBody>
      </p:sp>
      <p:sp>
        <p:nvSpPr>
          <p:cNvPr id="7" name="Rectangle 6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158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The Impact of Naturopathic Medicine in Integrative Oncology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164080"/>
            <a:ext cx="20809964" cy="9519919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/>
              <a:t>The majority of oncology patients today </a:t>
            </a:r>
            <a:r>
              <a:rPr lang="en-CA" sz="4400" dirty="0">
                <a:solidFill>
                  <a:schemeClr val="tx2"/>
                </a:solidFill>
              </a:rPr>
              <a:t>choose to use natural and </a:t>
            </a:r>
            <a:r>
              <a:rPr lang="en-CA" sz="4400" dirty="0" smtClean="0">
                <a:solidFill>
                  <a:schemeClr val="tx2"/>
                </a:solidFill>
              </a:rPr>
              <a:t>supportive </a:t>
            </a:r>
            <a:r>
              <a:rPr lang="en-CA" sz="4400" dirty="0">
                <a:solidFill>
                  <a:schemeClr val="tx2"/>
                </a:solidFill>
              </a:rPr>
              <a:t>therapies alongside conventional treatments. </a:t>
            </a:r>
          </a:p>
          <a:p>
            <a:pPr marL="1942826" lvl="1" indent="-571500">
              <a:lnSpc>
                <a:spcPct val="120000"/>
              </a:lnSpc>
            </a:pPr>
            <a:r>
              <a:rPr lang="en-CA" dirty="0">
                <a:solidFill>
                  <a:schemeClr val="tx2"/>
                </a:solidFill>
              </a:rPr>
              <a:t>Therapies are non-invasive, evidence based, and often without side effects.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tx2"/>
                </a:solidFill>
              </a:rPr>
              <a:t>NDs </a:t>
            </a:r>
            <a:r>
              <a:rPr lang="en-CA" sz="4400" dirty="0" smtClean="0">
                <a:solidFill>
                  <a:schemeClr val="tx2"/>
                </a:solidFill>
              </a:rPr>
              <a:t>trained </a:t>
            </a:r>
            <a:r>
              <a:rPr lang="en-CA" sz="4400" dirty="0">
                <a:solidFill>
                  <a:schemeClr val="tx2"/>
                </a:solidFill>
              </a:rPr>
              <a:t>in integrative cancer care offer </a:t>
            </a:r>
            <a:r>
              <a:rPr lang="en-CA" sz="4400" dirty="0" smtClean="0">
                <a:solidFill>
                  <a:schemeClr val="tx2"/>
                </a:solidFill>
              </a:rPr>
              <a:t>expertise for </a:t>
            </a:r>
            <a:r>
              <a:rPr lang="en-CA" sz="4400" dirty="0">
                <a:solidFill>
                  <a:schemeClr val="tx2"/>
                </a:solidFill>
              </a:rPr>
              <a:t>patients </a:t>
            </a:r>
            <a:r>
              <a:rPr lang="en-CA" sz="4400" dirty="0" smtClean="0">
                <a:solidFill>
                  <a:schemeClr val="tx2"/>
                </a:solidFill>
              </a:rPr>
              <a:t>and </a:t>
            </a:r>
            <a:r>
              <a:rPr lang="en-CA" sz="4400" dirty="0">
                <a:solidFill>
                  <a:schemeClr val="tx2"/>
                </a:solidFill>
              </a:rPr>
              <a:t>providers to:</a:t>
            </a:r>
          </a:p>
          <a:p>
            <a:pPr marL="1828526" lvl="1" indent="-457200">
              <a:lnSpc>
                <a:spcPct val="120000"/>
              </a:lnSpc>
            </a:pPr>
            <a:r>
              <a:rPr lang="en-CA" dirty="0" smtClean="0">
                <a:solidFill>
                  <a:schemeClr val="tx2"/>
                </a:solidFill>
              </a:rPr>
              <a:t>Reduce </a:t>
            </a:r>
            <a:r>
              <a:rPr lang="en-CA" dirty="0">
                <a:solidFill>
                  <a:schemeClr val="tx2"/>
                </a:solidFill>
              </a:rPr>
              <a:t>side </a:t>
            </a:r>
            <a:r>
              <a:rPr lang="en-CA" dirty="0" smtClean="0">
                <a:solidFill>
                  <a:schemeClr val="tx2"/>
                </a:solidFill>
              </a:rPr>
              <a:t>effects and support best possible outcomes.</a:t>
            </a:r>
            <a:endParaRPr lang="en-CA" dirty="0">
              <a:solidFill>
                <a:schemeClr val="tx2"/>
              </a:solidFill>
            </a:endParaRPr>
          </a:p>
          <a:p>
            <a:pPr marL="1828526" lvl="1" indent="-457200">
              <a:lnSpc>
                <a:spcPct val="120000"/>
              </a:lnSpc>
            </a:pPr>
            <a:r>
              <a:rPr lang="en-CA" dirty="0">
                <a:solidFill>
                  <a:schemeClr val="tx2"/>
                </a:solidFill>
              </a:rPr>
              <a:t>Improve health and well-being before, during and after treatment.</a:t>
            </a:r>
          </a:p>
          <a:p>
            <a:pPr marL="1828526" lvl="1" indent="-457200">
              <a:lnSpc>
                <a:spcPct val="120000"/>
              </a:lnSpc>
            </a:pPr>
            <a:r>
              <a:rPr lang="en-CA" dirty="0">
                <a:solidFill>
                  <a:schemeClr val="tx2"/>
                </a:solidFill>
              </a:rPr>
              <a:t>Help prevent recurrence with healthy lifestyle education.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 smtClean="0">
                <a:solidFill>
                  <a:schemeClr val="tx2"/>
                </a:solidFill>
              </a:rPr>
              <a:t>Naturopathic doctors help educate patients about standard of care oncology treatment and reinforce it’s importance.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 smtClean="0">
                <a:solidFill>
                  <a:schemeClr val="tx2"/>
                </a:solidFill>
              </a:rPr>
              <a:t>Allows </a:t>
            </a:r>
            <a:r>
              <a:rPr lang="en-CA" sz="4400" dirty="0">
                <a:solidFill>
                  <a:schemeClr val="tx2"/>
                </a:solidFill>
              </a:rPr>
              <a:t>for </a:t>
            </a:r>
            <a:r>
              <a:rPr lang="en-CA" sz="4400" dirty="0" smtClean="0">
                <a:solidFill>
                  <a:schemeClr val="tx2"/>
                </a:solidFill>
              </a:rPr>
              <a:t>coordination of care among providers and </a:t>
            </a:r>
            <a:r>
              <a:rPr lang="en-CA" sz="4400" dirty="0">
                <a:solidFill>
                  <a:schemeClr val="tx2"/>
                </a:solidFill>
              </a:rPr>
              <a:t>a higher standard of patient </a:t>
            </a:r>
            <a:r>
              <a:rPr lang="en-CA" sz="4400" dirty="0" smtClean="0">
                <a:solidFill>
                  <a:schemeClr val="tx2"/>
                </a:solidFill>
              </a:rPr>
              <a:t>safety </a:t>
            </a:r>
            <a:r>
              <a:rPr lang="en-CA" sz="4400" dirty="0">
                <a:solidFill>
                  <a:schemeClr val="tx2"/>
                </a:solidFill>
              </a:rPr>
              <a:t>with </a:t>
            </a:r>
            <a:r>
              <a:rPr lang="en-CA" sz="4400" dirty="0" smtClean="0">
                <a:solidFill>
                  <a:schemeClr val="tx2"/>
                </a:solidFill>
              </a:rPr>
              <a:t>physician experts qualified in the use of </a:t>
            </a:r>
            <a:r>
              <a:rPr lang="en-CA" sz="4400" dirty="0">
                <a:solidFill>
                  <a:schemeClr val="tx2"/>
                </a:solidFill>
              </a:rPr>
              <a:t>natural therapies to </a:t>
            </a:r>
            <a:r>
              <a:rPr lang="en-CA" sz="4400" dirty="0" smtClean="0">
                <a:solidFill>
                  <a:schemeClr val="tx2"/>
                </a:solidFill>
              </a:rPr>
              <a:t>guide </a:t>
            </a:r>
            <a:r>
              <a:rPr lang="en-CA" sz="4400" dirty="0">
                <a:solidFill>
                  <a:schemeClr val="tx2"/>
                </a:solidFill>
              </a:rPr>
              <a:t>care.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7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The Impact of Naturopathic Medicine in Integrative Oncology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666803"/>
            <a:ext cx="22457664" cy="9244575"/>
          </a:xfrm>
        </p:spPr>
        <p:txBody>
          <a:bodyPr>
            <a:normAutofit/>
          </a:bodyPr>
          <a:lstStyle/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/>
              <a:t>Combining Naturopathic and Conventional Medicine, </a:t>
            </a:r>
            <a:br>
              <a:rPr lang="en-CA" sz="4400" dirty="0"/>
            </a:br>
            <a:r>
              <a:rPr lang="en-CA" sz="4400" dirty="0"/>
              <a:t>supports the pursuit of best possible outcomes for patients.</a:t>
            </a:r>
          </a:p>
          <a:p>
            <a:pPr>
              <a:lnSpc>
                <a:spcPct val="120000"/>
              </a:lnSpc>
            </a:pPr>
            <a:endParaRPr lang="en-CA" sz="4400" dirty="0"/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/>
              <a:t>Find a Naturopathic Doctor trained in integrative cancer care </a:t>
            </a:r>
            <a:br>
              <a:rPr lang="en-CA" sz="4400" dirty="0"/>
            </a:br>
            <a:r>
              <a:rPr lang="en-CA" sz="4400" dirty="0"/>
              <a:t>by State or Province:  </a:t>
            </a:r>
            <a:r>
              <a:rPr lang="en-CA" sz="4400" dirty="0">
                <a:solidFill>
                  <a:srgbClr val="0070C0"/>
                </a:solidFill>
                <a:hlinkClick r:id="rId3"/>
              </a:rPr>
              <a:t>www.oncanp.org</a:t>
            </a:r>
            <a:r>
              <a:rPr lang="en-CA" sz="44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CA" sz="4400" dirty="0">
              <a:solidFill>
                <a:srgbClr val="FF0000"/>
              </a:solidFill>
            </a:endParaRP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/>
              <a:t>Arrange a talk for your group or organization by a </a:t>
            </a:r>
            <a:r>
              <a:rPr lang="en-CA" sz="4400" dirty="0" smtClean="0"/>
              <a:t>Naturopathic</a:t>
            </a:r>
            <a:r>
              <a:rPr lang="en-CA" sz="4400" dirty="0"/>
              <a:t/>
            </a:r>
            <a:br>
              <a:rPr lang="en-CA" sz="4400" dirty="0"/>
            </a:br>
            <a:r>
              <a:rPr lang="en-CA" sz="4400" dirty="0"/>
              <a:t>expert in oncology care:  Contact </a:t>
            </a:r>
            <a:r>
              <a:rPr lang="en-CA" sz="4400" dirty="0" err="1"/>
              <a:t>OncANP</a:t>
            </a:r>
            <a:r>
              <a:rPr lang="en-CA" sz="4400" dirty="0"/>
              <a:t> Executive Director, </a:t>
            </a:r>
            <a:br>
              <a:rPr lang="en-CA" sz="4400" dirty="0"/>
            </a:br>
            <a:r>
              <a:rPr lang="en-CA" sz="4400" dirty="0"/>
              <a:t>Corey Murphy, at </a:t>
            </a:r>
            <a:r>
              <a:rPr lang="en-CA" sz="4400" dirty="0">
                <a:hlinkClick r:id="rId4"/>
              </a:rPr>
              <a:t>oncanp@gmail.com</a:t>
            </a:r>
            <a:r>
              <a:rPr lang="en-CA" sz="4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5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Integrative Oncology Includes: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439425"/>
            <a:ext cx="21188136" cy="895768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/>
              <a:t>Naturopathic doctors (NDs) working with patients receiving </a:t>
            </a:r>
            <a:r>
              <a:rPr lang="en-CA" sz="4800" dirty="0" smtClean="0"/>
              <a:t>conventional treatment </a:t>
            </a:r>
            <a:r>
              <a:rPr lang="en-CA" sz="4800" dirty="0"/>
              <a:t>for cancer.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/>
              <a:t>NDs are trained in </a:t>
            </a:r>
            <a:r>
              <a:rPr lang="en-CA" sz="4800" dirty="0" smtClean="0"/>
              <a:t>evidence-based </a:t>
            </a:r>
            <a:r>
              <a:rPr lang="en-CA" sz="4800" dirty="0"/>
              <a:t>modalities: counseling, mindfulness, nutrition, botanical medicine, exercise</a:t>
            </a:r>
            <a:r>
              <a:rPr lang="en-CA" sz="4800" dirty="0" smtClean="0"/>
              <a:t>, and physical medicine.</a:t>
            </a:r>
            <a:endParaRPr lang="en-CA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/>
              <a:t>Goals are to improve quality of life, manage </a:t>
            </a:r>
            <a:r>
              <a:rPr lang="en-CA" sz="4800" dirty="0" smtClean="0"/>
              <a:t>side </a:t>
            </a:r>
            <a:r>
              <a:rPr lang="en-CA" sz="4800" dirty="0"/>
              <a:t>effects, </a:t>
            </a:r>
            <a:r>
              <a:rPr lang="en-CA" sz="4800" dirty="0" smtClean="0"/>
              <a:t>enhance recovery from treatment, lower risk of recurrence</a:t>
            </a:r>
            <a:r>
              <a:rPr lang="en-CA" sz="4800" dirty="0"/>
              <a:t>, and provide </a:t>
            </a:r>
            <a:r>
              <a:rPr lang="en-CA" sz="4800" dirty="0" smtClean="0"/>
              <a:t>healthy lifestyle education.</a:t>
            </a:r>
            <a:endParaRPr lang="en-C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2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56533" y="2205318"/>
            <a:ext cx="11550267" cy="9039031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/>
              <a:t>A distinct primary health care profession emphasizing education, prevention, treatment and optimal health of mind, body and spirit.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/>
              <a:t>NDs provide evidence-informed natural and supportive therapies which complement standard of care medicine.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/>
              <a:t>Therapeutic care </a:t>
            </a:r>
            <a:r>
              <a:rPr lang="en-CA" sz="4000" dirty="0" smtClean="0"/>
              <a:t>varies by state and territory and may include </a:t>
            </a:r>
            <a:r>
              <a:rPr lang="en-CA" sz="4000" dirty="0"/>
              <a:t>acupuncture, botanical medicine, physical medicine, clinical nutrition, </a:t>
            </a:r>
            <a:r>
              <a:rPr lang="en-CA" sz="4000" dirty="0" smtClean="0"/>
              <a:t>homeopathy, lifestyle counseling, intravenous therapies and/or prescription drugs.</a:t>
            </a:r>
            <a:endParaRPr lang="en-CA" sz="4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What is Naturopathic Medicine?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478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Education and Training of Naturopathic Doctors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18871436" cy="895768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A Naturopathic medicine degree requires:</a:t>
            </a:r>
          </a:p>
          <a:p>
            <a:pPr marL="1942826" lvl="1" indent="-571500"/>
            <a:r>
              <a:rPr lang="en-CA" sz="3600" dirty="0" smtClean="0"/>
              <a:t>4 </a:t>
            </a:r>
            <a:r>
              <a:rPr lang="en-CA" sz="3600" dirty="0"/>
              <a:t>years pre-medical undergraduate studies. </a:t>
            </a:r>
          </a:p>
          <a:p>
            <a:pPr marL="1942826" lvl="1" indent="-571500"/>
            <a:r>
              <a:rPr lang="en-CA" sz="3600" dirty="0"/>
              <a:t>4-5 years professional studies at </a:t>
            </a:r>
            <a:r>
              <a:rPr lang="en-CA" sz="3600" dirty="0" smtClean="0"/>
              <a:t>federally recognized and regionally accredited </a:t>
            </a:r>
            <a:r>
              <a:rPr lang="en-CA" sz="3600" dirty="0"/>
              <a:t>Naturopathic Medical School.</a:t>
            </a:r>
          </a:p>
          <a:p>
            <a:pPr marL="1942826" lvl="1" indent="-571500"/>
            <a:r>
              <a:rPr lang="en-CA" sz="3600" dirty="0"/>
              <a:t>Clinical training and </a:t>
            </a:r>
            <a:r>
              <a:rPr lang="en-CA" sz="3600" dirty="0" smtClean="0"/>
              <a:t>Naturopathic Physicians Licensing examinations.</a:t>
            </a:r>
            <a:endParaRPr lang="en-CA" sz="3600" dirty="0"/>
          </a:p>
          <a:p>
            <a:pPr marL="1942826" lvl="1" indent="-571500"/>
            <a:r>
              <a:rPr lang="en-CA" sz="3600" dirty="0"/>
              <a:t>Post graduate residency programs available.</a:t>
            </a:r>
          </a:p>
          <a:p>
            <a:pPr marL="1942826" lvl="1" indent="-571500"/>
            <a:r>
              <a:rPr lang="en-CA" sz="3600" dirty="0"/>
              <a:t>Doctoral degree confers Naturopathic Doctor or “ND” designation</a:t>
            </a:r>
            <a:r>
              <a:rPr lang="en-CA" sz="3600" dirty="0" smtClean="0"/>
              <a:t>.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2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What is Naturopathic Oncology?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2023250" cy="948043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500" u="sng" dirty="0"/>
              <a:t>The Oncology Association of Naturopathic Physicians </a:t>
            </a:r>
            <a:r>
              <a:rPr lang="en-CA" sz="4500" u="sng" dirty="0">
                <a:solidFill>
                  <a:schemeClr val="tx2"/>
                </a:solidFill>
              </a:rPr>
              <a:t>defines “Naturopathic oncology</a:t>
            </a:r>
            <a:r>
              <a:rPr lang="en-CA" sz="4500" u="sng" dirty="0"/>
              <a:t>” as:</a:t>
            </a:r>
            <a:r>
              <a:rPr lang="en-CA" sz="4500" dirty="0"/>
              <a:t> </a:t>
            </a:r>
            <a:r>
              <a:rPr lang="en-CA" sz="4500" b="1" dirty="0"/>
              <a:t>the application of the art and science of Naturopathic medicine to the field of cancer care and treatment.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500" dirty="0"/>
              <a:t>NDs trained in integrative oncology play an important role in the care of people with cancer </a:t>
            </a:r>
            <a:r>
              <a:rPr lang="en-CA" sz="4500" dirty="0" smtClean="0"/>
              <a:t>to</a:t>
            </a:r>
            <a:r>
              <a:rPr lang="en-CA" sz="4500" dirty="0"/>
              <a:t>:</a:t>
            </a:r>
          </a:p>
          <a:p>
            <a:pPr marL="2057126" lvl="1" indent="-685800"/>
            <a:r>
              <a:rPr lang="en-CA" sz="4500" dirty="0"/>
              <a:t>Advise on safe, effective use of natural and supportive therapies combined with conventional treatment.</a:t>
            </a:r>
          </a:p>
          <a:p>
            <a:pPr marL="2057126" lvl="1" indent="-685800"/>
            <a:r>
              <a:rPr lang="en-CA" sz="4500" dirty="0"/>
              <a:t>Work collaboratively with other providers at all stages:</a:t>
            </a:r>
          </a:p>
          <a:p>
            <a:pPr marL="2857043" lvl="2" indent="-571500"/>
            <a:r>
              <a:rPr lang="en-CA" sz="4500" dirty="0"/>
              <a:t>At time of diagnosis (to prepare for what lies ahead).</a:t>
            </a:r>
          </a:p>
          <a:p>
            <a:pPr marL="2857043" lvl="2" indent="-571500"/>
            <a:r>
              <a:rPr lang="en-CA" sz="4500" dirty="0"/>
              <a:t>During active treatment (to manage side effects and address co-management of disease process </a:t>
            </a:r>
            <a:br>
              <a:rPr lang="en-CA" sz="4500" dirty="0"/>
            </a:br>
            <a:r>
              <a:rPr lang="en-CA" sz="4500" dirty="0"/>
              <a:t>through natural approaches).</a:t>
            </a:r>
          </a:p>
          <a:p>
            <a:pPr marL="2857043" lvl="2" indent="-571500"/>
            <a:r>
              <a:rPr lang="en-CA" sz="4500" dirty="0"/>
              <a:t>Post-treatment (to help recovery and to support prevention of recurrence)</a:t>
            </a:r>
            <a:r>
              <a:rPr lang="en-CA" sz="4600" dirty="0"/>
              <a:t>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4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Advanced Training of Naturopathic Doctors in Oncology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924812"/>
            <a:ext cx="19950427" cy="1025434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dirty="0"/>
              <a:t>Fellows of the American Board of Naturopathic Oncology (FABNOs) </a:t>
            </a:r>
            <a:r>
              <a:rPr lang="en-CA" sz="4600" dirty="0" smtClean="0"/>
              <a:t/>
            </a:r>
            <a:br>
              <a:rPr lang="en-CA" sz="4600" dirty="0" smtClean="0"/>
            </a:br>
            <a:r>
              <a:rPr lang="en-CA" sz="4600" dirty="0" smtClean="0"/>
              <a:t>meet the highest standard of the profession. Requirements </a:t>
            </a:r>
            <a:r>
              <a:rPr lang="en-CA" sz="4600" dirty="0"/>
              <a:t>for board certification:</a:t>
            </a:r>
          </a:p>
          <a:p>
            <a:pPr marL="1942826" lvl="1" indent="-571500"/>
            <a:r>
              <a:rPr lang="en-CA" sz="4600" b="1" dirty="0"/>
              <a:t>2-year residency focused in Naturopathic medicine in oncology </a:t>
            </a:r>
            <a:r>
              <a:rPr lang="en-CA" sz="4600" b="1" dirty="0" smtClean="0"/>
              <a:t>within </a:t>
            </a:r>
            <a:r>
              <a:rPr lang="en-CA" sz="4600" b="1" dirty="0"/>
              <a:t>hospital based integrative care teams along with conventional providers  </a:t>
            </a:r>
          </a:p>
          <a:p>
            <a:pPr lvl="1" indent="0">
              <a:buNone/>
            </a:pPr>
            <a:r>
              <a:rPr lang="en-CA" sz="4600" b="1" i="1" dirty="0"/>
              <a:t>	</a:t>
            </a:r>
            <a:r>
              <a:rPr lang="en-CA" sz="4600" b="1" i="1" dirty="0" smtClean="0"/>
              <a:t>		 </a:t>
            </a:r>
            <a:r>
              <a:rPr lang="en-CA" sz="4600" b="1" i="1" u="sng" dirty="0" smtClean="0"/>
              <a:t>OR</a:t>
            </a:r>
            <a:endParaRPr lang="en-CA" sz="4600" b="1" i="1" u="sng" dirty="0"/>
          </a:p>
          <a:p>
            <a:pPr marL="1942826" lvl="1" indent="-571500"/>
            <a:r>
              <a:rPr lang="en-CA" sz="4600" b="1" dirty="0"/>
              <a:t>Must be in practice for at least 5 years with 2400 oncology patient contact hours  </a:t>
            </a:r>
            <a:endParaRPr lang="en-CA" sz="4600" b="1" dirty="0" smtClean="0"/>
          </a:p>
          <a:p>
            <a:pPr marL="1942826" lvl="1" indent="-571500"/>
            <a:r>
              <a:rPr lang="en-CA" sz="4600" b="1" dirty="0" smtClean="0"/>
              <a:t>Submit </a:t>
            </a:r>
            <a:r>
              <a:rPr lang="en-CA" sz="4600" b="1" dirty="0"/>
              <a:t>cases for review by designated examiners  </a:t>
            </a:r>
            <a:endParaRPr lang="en-CA" sz="4600" b="1" dirty="0" smtClean="0"/>
          </a:p>
          <a:p>
            <a:pPr lvl="1" indent="0">
              <a:buNone/>
            </a:pPr>
            <a:r>
              <a:rPr lang="en-CA" sz="4600" b="1" i="1" dirty="0" smtClean="0"/>
              <a:t>			</a:t>
            </a:r>
            <a:r>
              <a:rPr lang="en-CA" sz="4600" b="1" i="1" u="sng" dirty="0" smtClean="0"/>
              <a:t>AND</a:t>
            </a:r>
            <a:endParaRPr lang="en-CA" sz="4600" b="1" i="1" u="sng" dirty="0"/>
          </a:p>
          <a:p>
            <a:pPr marL="1942826" lvl="1" indent="-571500"/>
            <a:r>
              <a:rPr lang="en-CA" sz="4600" b="1" dirty="0"/>
              <a:t>Must pass a board certification exam.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4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dirty="0" smtClean="0"/>
              <a:t>Awarded </a:t>
            </a:r>
            <a:r>
              <a:rPr lang="en-CA" sz="4600" dirty="0"/>
              <a:t>status of Fellow by the American Board of Naturopathic Oncology.</a:t>
            </a:r>
          </a:p>
          <a:p>
            <a:pPr lvl="1" indent="0">
              <a:buNone/>
            </a:pPr>
            <a:endParaRPr lang="en-CA" sz="63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6" name="Arrow: Down 5"/>
          <p:cNvSpPr/>
          <p:nvPr/>
        </p:nvSpPr>
        <p:spPr>
          <a:xfrm>
            <a:off x="6342561" y="10347492"/>
            <a:ext cx="943306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49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1_Default Theme">
  <a:themeElements>
    <a:clrScheme name="Custom 1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ED9807"/>
      </a:accent1>
      <a:accent2>
        <a:srgbClr val="69C028"/>
      </a:accent2>
      <a:accent3>
        <a:srgbClr val="ED9807"/>
      </a:accent3>
      <a:accent4>
        <a:srgbClr val="69C028"/>
      </a:accent4>
      <a:accent5>
        <a:srgbClr val="66245B"/>
      </a:accent5>
      <a:accent6>
        <a:srgbClr val="ED9807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ncANP draft PR toolkit Version 2.7" id="{F19DE1B1-8252-D447-8192-C3FE7D882485}" vid="{92F1DB2B-6B9D-BA4A-9A4A-5959DE1B342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ncANP draft PR toolkit Version 2.7" id="{F19DE1B1-8252-D447-8192-C3FE7D882485}" vid="{C6079D08-90C7-D240-A3F9-A31E4CF104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57777</TotalTime>
  <Words>3671</Words>
  <Application>Microsoft Macintosh PowerPoint</Application>
  <PresentationFormat>Custom</PresentationFormat>
  <Paragraphs>470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1_Default Theme</vt:lpstr>
      <vt:lpstr>Custom Design</vt:lpstr>
      <vt:lpstr>PowerPoint Presentation</vt:lpstr>
      <vt:lpstr>PowerPoint Presentation</vt:lpstr>
      <vt:lpstr>PowerPoint Presentation</vt:lpstr>
      <vt:lpstr>What is Integrative Oncology?</vt:lpstr>
      <vt:lpstr>Integrative Oncology Includes:</vt:lpstr>
      <vt:lpstr>What is Naturopathic Medicine?</vt:lpstr>
      <vt:lpstr>Education and Training of Naturopathic Doctors</vt:lpstr>
      <vt:lpstr>What is Naturopathic Oncology?</vt:lpstr>
      <vt:lpstr>Advanced Training of Naturopathic Doctors in Oncology</vt:lpstr>
      <vt:lpstr>Naturopathic Medicine Provides Whole Person Care </vt:lpstr>
      <vt:lpstr>What Happens in a Typical ND Visit</vt:lpstr>
      <vt:lpstr>What Happens in a Typical ND Visit (cont’d)</vt:lpstr>
      <vt:lpstr> Collaboration Among Providers</vt:lpstr>
      <vt:lpstr>PowerPoint Presentation</vt:lpstr>
      <vt:lpstr>Cancer Patients Use of Natural Therapies – CDC  Survey </vt:lpstr>
      <vt:lpstr>Cancer Patients Use Complementary Therapies</vt:lpstr>
      <vt:lpstr>Attitudes &amp; Practice Patterns of Oncologists – 2014 Survey </vt:lpstr>
      <vt:lpstr>PowerPoint Presentation</vt:lpstr>
      <vt:lpstr>The Current State of Integrative Oncology Research </vt:lpstr>
      <vt:lpstr>Research Example: Mental-Emotional Support</vt:lpstr>
      <vt:lpstr>Research Example: Fatigue Support</vt:lpstr>
      <vt:lpstr>Research Example: Ganoderma (Reishi) for Fatigue</vt:lpstr>
      <vt:lpstr>Research Example: Exercise for Fatigue</vt:lpstr>
      <vt:lpstr>Additional Research Examples:  Side-Effect management</vt:lpstr>
      <vt:lpstr>Research Example: Optimizing Conventional Treatment</vt:lpstr>
      <vt:lpstr>PowerPoint Presentation</vt:lpstr>
      <vt:lpstr>Goals of Naturopathic Approach to Care</vt:lpstr>
      <vt:lpstr>Support for Symptom Management &amp; Chronic Conditions</vt:lpstr>
      <vt:lpstr>Example of Breast Cancer Symptom Management: FATIGUE</vt:lpstr>
      <vt:lpstr>PowerPoint Presentation</vt:lpstr>
      <vt:lpstr>Case Example #1 – Danielle</vt:lpstr>
      <vt:lpstr>Case #1 – Naturopathic Approach for Danielle</vt:lpstr>
      <vt:lpstr>Case #1:  At 2 months – Danielle is Active in Self Care  </vt:lpstr>
      <vt:lpstr>Case Example #2 – Robert</vt:lpstr>
      <vt:lpstr>Case #2 – Naturopathic Approach for Robert</vt:lpstr>
      <vt:lpstr>Case Example #3 – Grace</vt:lpstr>
      <vt:lpstr>Case #3 – Naturopathic Approach for Grace</vt:lpstr>
      <vt:lpstr>Naturopathic Doctors in Hospital Settings</vt:lpstr>
      <vt:lpstr>PowerPoint Presentation</vt:lpstr>
      <vt:lpstr>The Impact of Naturopathic Medicine in Integrative Oncology </vt:lpstr>
      <vt:lpstr>The Impact of Naturopathic Medicine in Integrative Oncology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Corey Murphy</cp:lastModifiedBy>
  <cp:revision>3738</cp:revision>
  <dcterms:created xsi:type="dcterms:W3CDTF">2014-11-12T21:47:38Z</dcterms:created>
  <dcterms:modified xsi:type="dcterms:W3CDTF">2017-12-07T07:53:01Z</dcterms:modified>
  <cp:category/>
</cp:coreProperties>
</file>